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64" r:id="rId5"/>
    <p:sldId id="2147479968" r:id="rId6"/>
    <p:sldId id="274" r:id="rId7"/>
    <p:sldId id="2147479927" r:id="rId8"/>
    <p:sldId id="2147479928" r:id="rId9"/>
    <p:sldId id="2147479929" r:id="rId10"/>
    <p:sldId id="271" r:id="rId11"/>
    <p:sldId id="2147479939" r:id="rId12"/>
    <p:sldId id="275" r:id="rId13"/>
    <p:sldId id="277" r:id="rId14"/>
    <p:sldId id="2147479940" r:id="rId15"/>
    <p:sldId id="2147479946" r:id="rId16"/>
    <p:sldId id="2147479926" r:id="rId17"/>
    <p:sldId id="2147479947" r:id="rId18"/>
    <p:sldId id="2147479966" r:id="rId19"/>
    <p:sldId id="2147479949" r:id="rId20"/>
    <p:sldId id="2147479952" r:id="rId21"/>
    <p:sldId id="2147479954" r:id="rId22"/>
    <p:sldId id="2147479953" r:id="rId23"/>
    <p:sldId id="2147479955" r:id="rId24"/>
    <p:sldId id="2147479956" r:id="rId25"/>
    <p:sldId id="2147479959" r:id="rId26"/>
    <p:sldId id="304" r:id="rId27"/>
    <p:sldId id="310" r:id="rId28"/>
    <p:sldId id="303" r:id="rId29"/>
    <p:sldId id="320" r:id="rId30"/>
    <p:sldId id="319" r:id="rId31"/>
    <p:sldId id="311" r:id="rId32"/>
    <p:sldId id="349" r:id="rId33"/>
    <p:sldId id="357" r:id="rId34"/>
    <p:sldId id="308" r:id="rId35"/>
    <p:sldId id="318" r:id="rId36"/>
    <p:sldId id="355" r:id="rId37"/>
    <p:sldId id="356" r:id="rId38"/>
    <p:sldId id="2147479988" r:id="rId39"/>
    <p:sldId id="2147479990" r:id="rId40"/>
    <p:sldId id="2147479995" r:id="rId41"/>
    <p:sldId id="260" r:id="rId42"/>
    <p:sldId id="2147479996" r:id="rId43"/>
    <p:sldId id="2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8"/>
    <a:srgbClr val="EEE9E3"/>
    <a:srgbClr val="04423F"/>
    <a:srgbClr val="07A18B"/>
    <a:srgbClr val="CAB118"/>
    <a:srgbClr val="C5C838"/>
    <a:srgbClr val="F7A725"/>
    <a:srgbClr val="97A230"/>
    <a:srgbClr val="A29D40"/>
    <a:srgbClr val="BCB9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7740" autoAdjust="0"/>
  </p:normalViewPr>
  <p:slideViewPr>
    <p:cSldViewPr snapToGrid="0">
      <p:cViewPr varScale="1">
        <p:scale>
          <a:sx n="106" d="100"/>
          <a:sy n="106" d="100"/>
        </p:scale>
        <p:origin x="12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55.svg"/><Relationship Id="rId3" Type="http://schemas.openxmlformats.org/officeDocument/2006/relationships/image" Target="../media/image146.png"/><Relationship Id="rId7" Type="http://schemas.openxmlformats.org/officeDocument/2006/relationships/image" Target="../media/image76.png"/><Relationship Id="rId12" Type="http://schemas.openxmlformats.org/officeDocument/2006/relationships/image" Target="../media/image154.png"/><Relationship Id="rId2" Type="http://schemas.openxmlformats.org/officeDocument/2006/relationships/image" Target="../media/image145.svg"/><Relationship Id="rId1" Type="http://schemas.openxmlformats.org/officeDocument/2006/relationships/image" Target="../media/image144.png"/><Relationship Id="rId6" Type="http://schemas.openxmlformats.org/officeDocument/2006/relationships/image" Target="../media/image149.svg"/><Relationship Id="rId11" Type="http://schemas.openxmlformats.org/officeDocument/2006/relationships/image" Target="../media/image153.svg"/><Relationship Id="rId5" Type="http://schemas.openxmlformats.org/officeDocument/2006/relationships/image" Target="../media/image148.png"/><Relationship Id="rId15" Type="http://schemas.openxmlformats.org/officeDocument/2006/relationships/image" Target="../media/image157.svg"/><Relationship Id="rId10" Type="http://schemas.openxmlformats.org/officeDocument/2006/relationships/image" Target="../media/image152.png"/><Relationship Id="rId4" Type="http://schemas.openxmlformats.org/officeDocument/2006/relationships/image" Target="../media/image147.svg"/><Relationship Id="rId9" Type="http://schemas.openxmlformats.org/officeDocument/2006/relationships/image" Target="../media/image151.png"/><Relationship Id="rId14" Type="http://schemas.openxmlformats.org/officeDocument/2006/relationships/image" Target="../media/image15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55.svg"/><Relationship Id="rId3" Type="http://schemas.openxmlformats.org/officeDocument/2006/relationships/image" Target="../media/image146.png"/><Relationship Id="rId7" Type="http://schemas.openxmlformats.org/officeDocument/2006/relationships/image" Target="../media/image76.png"/><Relationship Id="rId12" Type="http://schemas.openxmlformats.org/officeDocument/2006/relationships/image" Target="../media/image154.png"/><Relationship Id="rId2" Type="http://schemas.openxmlformats.org/officeDocument/2006/relationships/image" Target="../media/image145.svg"/><Relationship Id="rId1" Type="http://schemas.openxmlformats.org/officeDocument/2006/relationships/image" Target="../media/image144.png"/><Relationship Id="rId6" Type="http://schemas.openxmlformats.org/officeDocument/2006/relationships/image" Target="../media/image149.svg"/><Relationship Id="rId11" Type="http://schemas.openxmlformats.org/officeDocument/2006/relationships/image" Target="../media/image153.svg"/><Relationship Id="rId5" Type="http://schemas.openxmlformats.org/officeDocument/2006/relationships/image" Target="../media/image148.png"/><Relationship Id="rId15" Type="http://schemas.openxmlformats.org/officeDocument/2006/relationships/image" Target="../media/image157.svg"/><Relationship Id="rId10" Type="http://schemas.openxmlformats.org/officeDocument/2006/relationships/image" Target="../media/image152.png"/><Relationship Id="rId4" Type="http://schemas.openxmlformats.org/officeDocument/2006/relationships/image" Target="../media/image147.svg"/><Relationship Id="rId9" Type="http://schemas.openxmlformats.org/officeDocument/2006/relationships/image" Target="../media/image151.png"/><Relationship Id="rId14" Type="http://schemas.openxmlformats.org/officeDocument/2006/relationships/image" Target="../media/image156.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FC2CF-7324-4630-B8AA-012446B2EA3B}"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3D8F834-4280-45C2-AF33-201327E5609D}">
      <dgm:prSet custT="1"/>
      <dgm:spPr/>
      <dgm:t>
        <a:bodyPr/>
        <a:lstStyle/>
        <a:p>
          <a:r>
            <a:rPr lang="de-DE" sz="1600" dirty="0"/>
            <a:t>Rapid urbanization: half of the Asia Pacific region‘s population is urban, representing 60 percent of global urban population;  Half of the urban population in low-lying coastal areas</a:t>
          </a:r>
          <a:endParaRPr lang="en-US" sz="1600" dirty="0"/>
        </a:p>
      </dgm:t>
    </dgm:pt>
    <dgm:pt modelId="{72DD4D4A-6BBA-4F24-B1F1-D46E742C02CA}" type="parTrans" cxnId="{E042E3D3-811B-4FF8-B25C-5FECEB8F5015}">
      <dgm:prSet/>
      <dgm:spPr/>
      <dgm:t>
        <a:bodyPr/>
        <a:lstStyle/>
        <a:p>
          <a:endParaRPr lang="en-US"/>
        </a:p>
      </dgm:t>
    </dgm:pt>
    <dgm:pt modelId="{86E02294-13B6-46D8-82BC-F173B9C82D2C}" type="sibTrans" cxnId="{E042E3D3-811B-4FF8-B25C-5FECEB8F5015}">
      <dgm:prSet/>
      <dgm:spPr/>
      <dgm:t>
        <a:bodyPr/>
        <a:lstStyle/>
        <a:p>
          <a:endParaRPr lang="en-US"/>
        </a:p>
      </dgm:t>
    </dgm:pt>
    <dgm:pt modelId="{C6F4989E-6D0F-49E4-9124-F21D83B77423}">
      <dgm:prSet custT="1"/>
      <dgm:spPr/>
      <dgm:t>
        <a:bodyPr/>
        <a:lstStyle/>
        <a:p>
          <a:r>
            <a:rPr lang="en-US" sz="1600" dirty="0"/>
            <a:t>In many cities, the population is growing faster than the governments can build infrastructure improvements, such as water, sanitation and roads/bridges</a:t>
          </a:r>
        </a:p>
        <a:p>
          <a:r>
            <a:rPr lang="en-US" sz="1600" dirty="0"/>
            <a:t>Unplanned urban sprawl and increase in absolute number of slum-dwellers are consequences</a:t>
          </a:r>
        </a:p>
      </dgm:t>
    </dgm:pt>
    <dgm:pt modelId="{ADE7B26D-39FE-4633-ACE6-C40A89C4BF01}" type="parTrans" cxnId="{DFCFB878-C0C1-481A-B564-447B692C8088}">
      <dgm:prSet/>
      <dgm:spPr/>
      <dgm:t>
        <a:bodyPr/>
        <a:lstStyle/>
        <a:p>
          <a:endParaRPr lang="en-US"/>
        </a:p>
      </dgm:t>
    </dgm:pt>
    <dgm:pt modelId="{EB274012-654F-4C48-B829-C72594667692}" type="sibTrans" cxnId="{DFCFB878-C0C1-481A-B564-447B692C8088}">
      <dgm:prSet/>
      <dgm:spPr/>
      <dgm:t>
        <a:bodyPr/>
        <a:lstStyle/>
        <a:p>
          <a:endParaRPr lang="en-US"/>
        </a:p>
      </dgm:t>
    </dgm:pt>
    <dgm:pt modelId="{F46B1F88-EF1F-4080-A552-11A1FB8C2757}">
      <dgm:prSet/>
      <dgm:spPr/>
      <dgm:t>
        <a:bodyPr/>
        <a:lstStyle/>
        <a:p>
          <a:r>
            <a:rPr lang="de-DE" dirty="0"/>
            <a:t>60-80% of global energy consumption; 60-80 per cent of global emissions </a:t>
          </a:r>
          <a:endParaRPr lang="en-US" dirty="0"/>
        </a:p>
      </dgm:t>
    </dgm:pt>
    <dgm:pt modelId="{99ACB0D3-DB8B-4C2A-9BE8-8CFB20E676E9}" type="parTrans" cxnId="{79DA3CE3-3177-44CB-9DD7-2EED3378C266}">
      <dgm:prSet/>
      <dgm:spPr/>
      <dgm:t>
        <a:bodyPr/>
        <a:lstStyle/>
        <a:p>
          <a:endParaRPr lang="en-US"/>
        </a:p>
      </dgm:t>
    </dgm:pt>
    <dgm:pt modelId="{314EE25A-8409-4F49-A000-5CA125ECD671}" type="sibTrans" cxnId="{79DA3CE3-3177-44CB-9DD7-2EED3378C266}">
      <dgm:prSet/>
      <dgm:spPr/>
      <dgm:t>
        <a:bodyPr/>
        <a:lstStyle/>
        <a:p>
          <a:endParaRPr lang="en-US"/>
        </a:p>
      </dgm:t>
    </dgm:pt>
    <dgm:pt modelId="{03CEB40D-A932-4CBF-98B7-10680FF303F0}">
      <dgm:prSet custT="1"/>
      <dgm:spPr/>
      <dgm:t>
        <a:bodyPr/>
        <a:lstStyle/>
        <a:p>
          <a:r>
            <a:rPr lang="de-DE" sz="1600" dirty="0"/>
            <a:t>Cities generate 75% of region‘s GHG emissions (mostly from energy supply and tranportation); Transport emissions have doubled since 1970</a:t>
          </a:r>
          <a:endParaRPr lang="en-US" sz="1600" dirty="0"/>
        </a:p>
      </dgm:t>
    </dgm:pt>
    <dgm:pt modelId="{272BADB8-4D31-47AB-A011-E077FF738BD3}" type="parTrans" cxnId="{E444AAD4-E127-4D5B-A11A-329B6C5D51DD}">
      <dgm:prSet/>
      <dgm:spPr/>
      <dgm:t>
        <a:bodyPr/>
        <a:lstStyle/>
        <a:p>
          <a:endParaRPr lang="en-US"/>
        </a:p>
      </dgm:t>
    </dgm:pt>
    <dgm:pt modelId="{E24FAF0E-CE8F-4692-826B-E0F3684E6C5C}" type="sibTrans" cxnId="{E444AAD4-E127-4D5B-A11A-329B6C5D51DD}">
      <dgm:prSet/>
      <dgm:spPr/>
      <dgm:t>
        <a:bodyPr/>
        <a:lstStyle/>
        <a:p>
          <a:endParaRPr lang="en-US"/>
        </a:p>
      </dgm:t>
    </dgm:pt>
    <dgm:pt modelId="{59B51FE7-61F8-4E84-900A-D9D928DE26B2}">
      <dgm:prSet custT="1"/>
      <dgm:spPr/>
      <dgm:t>
        <a:bodyPr/>
        <a:lstStyle/>
        <a:p>
          <a:r>
            <a:rPr lang="de-DE" sz="1600" dirty="0"/>
            <a:t>19 of top 20 most polluted cities in the world are in Asia </a:t>
          </a:r>
          <a:endParaRPr lang="en-US" sz="1600" dirty="0"/>
        </a:p>
      </dgm:t>
    </dgm:pt>
    <dgm:pt modelId="{6384ED5C-A661-4E6A-AD72-4C30C9F219B5}" type="parTrans" cxnId="{C866A55C-07E4-4E7B-89D8-3877008E37CF}">
      <dgm:prSet/>
      <dgm:spPr/>
      <dgm:t>
        <a:bodyPr/>
        <a:lstStyle/>
        <a:p>
          <a:endParaRPr lang="en-US"/>
        </a:p>
      </dgm:t>
    </dgm:pt>
    <dgm:pt modelId="{A5C90780-4692-4D41-8060-FA5B15CED604}" type="sibTrans" cxnId="{C866A55C-07E4-4E7B-89D8-3877008E37CF}">
      <dgm:prSet/>
      <dgm:spPr/>
      <dgm:t>
        <a:bodyPr/>
        <a:lstStyle/>
        <a:p>
          <a:endParaRPr lang="en-US"/>
        </a:p>
      </dgm:t>
    </dgm:pt>
    <dgm:pt modelId="{854118FE-ABE9-45B2-BADE-7A00ACFC51B8}">
      <dgm:prSet custT="1"/>
      <dgm:spPr/>
      <dgm:t>
        <a:bodyPr/>
        <a:lstStyle/>
        <a:p>
          <a:r>
            <a:rPr lang="de-DE" sz="1600" dirty="0"/>
            <a:t>Urban areas generate more than 1.2 million tonnes of municipal solid waste/day; estimated to double by 2025;</a:t>
          </a:r>
        </a:p>
        <a:p>
          <a:r>
            <a:rPr lang="en-US" sz="1600" dirty="0"/>
            <a:t> </a:t>
          </a:r>
        </a:p>
        <a:p>
          <a:r>
            <a:rPr lang="en-US" sz="1600" dirty="0"/>
            <a:t>Cities occupy  only  3  per  cent  of  the  world’s  land  but  consume 75 per cent of all natural resources, produce 50 per cent of all waste.  Produce up to 80% of GDP </a:t>
          </a:r>
        </a:p>
      </dgm:t>
    </dgm:pt>
    <dgm:pt modelId="{0D16BC71-A9C2-4327-914B-D6E4C2EB351D}" type="parTrans" cxnId="{9BE412C4-8527-44D7-AF03-AF61AF49E1B4}">
      <dgm:prSet/>
      <dgm:spPr/>
      <dgm:t>
        <a:bodyPr/>
        <a:lstStyle/>
        <a:p>
          <a:endParaRPr lang="en-US"/>
        </a:p>
      </dgm:t>
    </dgm:pt>
    <dgm:pt modelId="{A0056908-FBC9-44AA-A9F6-BD385A54C52A}" type="sibTrans" cxnId="{9BE412C4-8527-44D7-AF03-AF61AF49E1B4}">
      <dgm:prSet/>
      <dgm:spPr/>
      <dgm:t>
        <a:bodyPr/>
        <a:lstStyle/>
        <a:p>
          <a:endParaRPr lang="en-US"/>
        </a:p>
      </dgm:t>
    </dgm:pt>
    <dgm:pt modelId="{C52F1377-9459-4ADB-94A9-5840D4BE2FBA}">
      <dgm:prSet custT="1"/>
      <dgm:spPr/>
      <dgm:t>
        <a:bodyPr/>
        <a:lstStyle/>
        <a:p>
          <a:r>
            <a:rPr lang="de-DE" sz="1600" dirty="0"/>
            <a:t>Many cities have weak urban planning and can‘t provide enough  housing, or meet water and sanitation needs</a:t>
          </a:r>
          <a:endParaRPr lang="en-US" sz="1600" dirty="0"/>
        </a:p>
      </dgm:t>
    </dgm:pt>
    <dgm:pt modelId="{96075D11-95BD-4CD8-B373-BF674A528106}" type="parTrans" cxnId="{6E300931-864A-4822-BBF4-B1D6581FA78F}">
      <dgm:prSet/>
      <dgm:spPr/>
      <dgm:t>
        <a:bodyPr/>
        <a:lstStyle/>
        <a:p>
          <a:endParaRPr lang="en-US"/>
        </a:p>
      </dgm:t>
    </dgm:pt>
    <dgm:pt modelId="{5638A316-9BD2-479B-8101-7CC3DF77B28B}" type="sibTrans" cxnId="{6E300931-864A-4822-BBF4-B1D6581FA78F}">
      <dgm:prSet/>
      <dgm:spPr/>
      <dgm:t>
        <a:bodyPr/>
        <a:lstStyle/>
        <a:p>
          <a:endParaRPr lang="en-US"/>
        </a:p>
      </dgm:t>
    </dgm:pt>
    <dgm:pt modelId="{B2BBD1B6-24A1-44A8-B57A-81E8D197BCBD}">
      <dgm:prSet/>
      <dgm:spPr/>
      <dgm:t>
        <a:bodyPr/>
        <a:lstStyle/>
        <a:p>
          <a:r>
            <a:rPr lang="de-DE"/>
            <a:t>Large unmet infrastructure needs; strained resources and environment impact</a:t>
          </a:r>
          <a:endParaRPr lang="en-US"/>
        </a:p>
      </dgm:t>
    </dgm:pt>
    <dgm:pt modelId="{644B57E3-99E1-403F-A171-DE2C88D3B5C9}" type="parTrans" cxnId="{68378745-DA35-414A-B63B-235D0A96DB47}">
      <dgm:prSet/>
      <dgm:spPr/>
      <dgm:t>
        <a:bodyPr/>
        <a:lstStyle/>
        <a:p>
          <a:endParaRPr lang="en-US"/>
        </a:p>
      </dgm:t>
    </dgm:pt>
    <dgm:pt modelId="{A9B8C585-06B8-4FA5-A379-5D5F129E098E}" type="sibTrans" cxnId="{68378745-DA35-414A-B63B-235D0A96DB47}">
      <dgm:prSet/>
      <dgm:spPr/>
      <dgm:t>
        <a:bodyPr/>
        <a:lstStyle/>
        <a:p>
          <a:endParaRPr lang="en-US"/>
        </a:p>
      </dgm:t>
    </dgm:pt>
    <dgm:pt modelId="{9F897E67-7305-4DFD-B38D-C336949ECF74}" type="pres">
      <dgm:prSet presAssocID="{7BEFC2CF-7324-4630-B8AA-012446B2EA3B}" presName="root" presStyleCnt="0">
        <dgm:presLayoutVars>
          <dgm:dir/>
          <dgm:resizeHandles val="exact"/>
        </dgm:presLayoutVars>
      </dgm:prSet>
      <dgm:spPr/>
    </dgm:pt>
    <dgm:pt modelId="{A21915FB-C825-441C-BD87-2FC7871ACB22}" type="pres">
      <dgm:prSet presAssocID="{7BEFC2CF-7324-4630-B8AA-012446B2EA3B}" presName="container" presStyleCnt="0">
        <dgm:presLayoutVars>
          <dgm:dir/>
          <dgm:resizeHandles val="exact"/>
        </dgm:presLayoutVars>
      </dgm:prSet>
      <dgm:spPr/>
    </dgm:pt>
    <dgm:pt modelId="{56A40830-5A26-4B58-818D-C040A6CBFEA0}" type="pres">
      <dgm:prSet presAssocID="{03D8F834-4280-45C2-AF33-201327E5609D}" presName="compNode" presStyleCnt="0"/>
      <dgm:spPr/>
    </dgm:pt>
    <dgm:pt modelId="{4A00E598-FA34-476B-9B60-C15D94DD8F23}" type="pres">
      <dgm:prSet presAssocID="{03D8F834-4280-45C2-AF33-201327E5609D}" presName="iconBgRect" presStyleLbl="bgShp" presStyleIdx="0" presStyleCnt="8"/>
      <dgm:spPr/>
    </dgm:pt>
    <dgm:pt modelId="{347EC950-D4A8-4B31-A8EC-4E2297612BAE}" type="pres">
      <dgm:prSet presAssocID="{03D8F834-4280-45C2-AF33-201327E5609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985E89AE-76EF-450F-B35F-FAF1EA47CE06}" type="pres">
      <dgm:prSet presAssocID="{03D8F834-4280-45C2-AF33-201327E5609D}" presName="spaceRect" presStyleCnt="0"/>
      <dgm:spPr/>
    </dgm:pt>
    <dgm:pt modelId="{D34D66B0-A5AB-452F-80C6-7A8BEEB0BC18}" type="pres">
      <dgm:prSet presAssocID="{03D8F834-4280-45C2-AF33-201327E5609D}" presName="textRect" presStyleLbl="revTx" presStyleIdx="0" presStyleCnt="8">
        <dgm:presLayoutVars>
          <dgm:chMax val="1"/>
          <dgm:chPref val="1"/>
        </dgm:presLayoutVars>
      </dgm:prSet>
      <dgm:spPr/>
    </dgm:pt>
    <dgm:pt modelId="{B4EA2584-D959-4228-B9A9-D154692FCEB4}" type="pres">
      <dgm:prSet presAssocID="{86E02294-13B6-46D8-82BC-F173B9C82D2C}" presName="sibTrans" presStyleLbl="sibTrans2D1" presStyleIdx="0" presStyleCnt="0"/>
      <dgm:spPr/>
    </dgm:pt>
    <dgm:pt modelId="{498A6755-833C-45D8-BA17-59F84B99D615}" type="pres">
      <dgm:prSet presAssocID="{C6F4989E-6D0F-49E4-9124-F21D83B77423}" presName="compNode" presStyleCnt="0"/>
      <dgm:spPr/>
    </dgm:pt>
    <dgm:pt modelId="{2E8FB3B5-737B-49FE-A252-53331AE88A46}" type="pres">
      <dgm:prSet presAssocID="{C6F4989E-6D0F-49E4-9124-F21D83B77423}" presName="iconBgRect" presStyleLbl="bgShp" presStyleIdx="1" presStyleCnt="8" custLinFactNeighborX="-14169" custLinFactNeighborY="-2024"/>
      <dgm:spPr/>
    </dgm:pt>
    <dgm:pt modelId="{92A4ED79-E3F2-4D86-B3A9-4C9BBA71E0AE}" type="pres">
      <dgm:prSet presAssocID="{C6F4989E-6D0F-49E4-9124-F21D83B77423}"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8A99A89F-CF8A-4FC2-934D-3CE125A12961}" type="pres">
      <dgm:prSet presAssocID="{C6F4989E-6D0F-49E4-9124-F21D83B77423}" presName="spaceRect" presStyleCnt="0"/>
      <dgm:spPr/>
    </dgm:pt>
    <dgm:pt modelId="{A8B9CB32-1242-410D-8F79-CFE1DB59BD4D}" type="pres">
      <dgm:prSet presAssocID="{C6F4989E-6D0F-49E4-9124-F21D83B77423}" presName="textRect" presStyleLbl="revTx" presStyleIdx="1" presStyleCnt="8" custScaleX="134661" custLinFactNeighborX="13844" custLinFactNeighborY="37094">
        <dgm:presLayoutVars>
          <dgm:chMax val="1"/>
          <dgm:chPref val="1"/>
        </dgm:presLayoutVars>
      </dgm:prSet>
      <dgm:spPr/>
    </dgm:pt>
    <dgm:pt modelId="{0CE6ED34-D95E-47CC-911D-B7BC19A6C645}" type="pres">
      <dgm:prSet presAssocID="{EB274012-654F-4C48-B829-C72594667692}" presName="sibTrans" presStyleLbl="sibTrans2D1" presStyleIdx="0" presStyleCnt="0"/>
      <dgm:spPr/>
    </dgm:pt>
    <dgm:pt modelId="{19971815-743C-4C34-9846-C4C113BDB8EB}" type="pres">
      <dgm:prSet presAssocID="{F46B1F88-EF1F-4080-A552-11A1FB8C2757}" presName="compNode" presStyleCnt="0"/>
      <dgm:spPr/>
    </dgm:pt>
    <dgm:pt modelId="{6EDC95C7-E4E1-4161-B216-76BA4EA14413}" type="pres">
      <dgm:prSet presAssocID="{F46B1F88-EF1F-4080-A552-11A1FB8C2757}" presName="iconBgRect" presStyleLbl="bgShp" presStyleIdx="2" presStyleCnt="8" custLinFactNeighborX="6024" custLinFactNeighborY="-31822"/>
      <dgm:spPr/>
    </dgm:pt>
    <dgm:pt modelId="{CAA56C2C-024F-49A3-8580-3E7D6ED0C36F}" type="pres">
      <dgm:prSet presAssocID="{F46B1F88-EF1F-4080-A552-11A1FB8C2757}" presName="iconRect" presStyleLbl="node1" presStyleIdx="2" presStyleCnt="8" custScaleX="162399" custScaleY="141069" custLinFactNeighborX="11490" custLinFactNeighborY="-5927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47FFCFCA-38BC-44E6-8657-EE105BB70085}" type="pres">
      <dgm:prSet presAssocID="{F46B1F88-EF1F-4080-A552-11A1FB8C2757}" presName="spaceRect" presStyleCnt="0"/>
      <dgm:spPr/>
    </dgm:pt>
    <dgm:pt modelId="{7E0FB147-AA1E-4147-B60C-BAF033E3A929}" type="pres">
      <dgm:prSet presAssocID="{F46B1F88-EF1F-4080-A552-11A1FB8C2757}" presName="textRect" presStyleLbl="revTx" presStyleIdx="2" presStyleCnt="8" custLinFactNeighborX="530" custLinFactNeighborY="-29798">
        <dgm:presLayoutVars>
          <dgm:chMax val="1"/>
          <dgm:chPref val="1"/>
        </dgm:presLayoutVars>
      </dgm:prSet>
      <dgm:spPr/>
    </dgm:pt>
    <dgm:pt modelId="{C2BD0072-E972-424C-959D-F182970F8E02}" type="pres">
      <dgm:prSet presAssocID="{314EE25A-8409-4F49-A000-5CA125ECD671}" presName="sibTrans" presStyleLbl="sibTrans2D1" presStyleIdx="0" presStyleCnt="0"/>
      <dgm:spPr/>
    </dgm:pt>
    <dgm:pt modelId="{3C4596F5-22CF-41A9-A081-2425773213FD}" type="pres">
      <dgm:prSet presAssocID="{03CEB40D-A932-4CBF-98B7-10680FF303F0}" presName="compNode" presStyleCnt="0"/>
      <dgm:spPr/>
    </dgm:pt>
    <dgm:pt modelId="{873A6F94-D460-4DE0-839A-13A61CE3599E}" type="pres">
      <dgm:prSet presAssocID="{03CEB40D-A932-4CBF-98B7-10680FF303F0}" presName="iconBgRect" presStyleLbl="bgShp" presStyleIdx="3" presStyleCnt="8"/>
      <dgm:spPr/>
    </dgm:pt>
    <dgm:pt modelId="{A26C0C8A-7904-4497-9756-6CFE0A3903CE}" type="pres">
      <dgm:prSet presAssocID="{03CEB40D-A932-4CBF-98B7-10680FF303F0}"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r"/>
        </a:ext>
      </dgm:extLst>
    </dgm:pt>
    <dgm:pt modelId="{CF419EFC-14E1-4D30-B03D-4D7EEFBF9A1D}" type="pres">
      <dgm:prSet presAssocID="{03CEB40D-A932-4CBF-98B7-10680FF303F0}" presName="spaceRect" presStyleCnt="0"/>
      <dgm:spPr/>
    </dgm:pt>
    <dgm:pt modelId="{1992875F-37A5-4C24-8EA7-6ADDBF684CB3}" type="pres">
      <dgm:prSet presAssocID="{03CEB40D-A932-4CBF-98B7-10680FF303F0}" presName="textRect" presStyleLbl="revTx" presStyleIdx="3" presStyleCnt="8" custLinFactNeighborX="549" custLinFactNeighborY="15516">
        <dgm:presLayoutVars>
          <dgm:chMax val="1"/>
          <dgm:chPref val="1"/>
        </dgm:presLayoutVars>
      </dgm:prSet>
      <dgm:spPr/>
    </dgm:pt>
    <dgm:pt modelId="{BA4EAF96-F7F9-4632-9CE5-BD31CFC6C696}" type="pres">
      <dgm:prSet presAssocID="{E24FAF0E-CE8F-4692-826B-E0F3684E6C5C}" presName="sibTrans" presStyleLbl="sibTrans2D1" presStyleIdx="0" presStyleCnt="0"/>
      <dgm:spPr/>
    </dgm:pt>
    <dgm:pt modelId="{96B2FC3F-2AFB-44E0-AAA5-3F461073FC93}" type="pres">
      <dgm:prSet presAssocID="{59B51FE7-61F8-4E84-900A-D9D928DE26B2}" presName="compNode" presStyleCnt="0"/>
      <dgm:spPr/>
    </dgm:pt>
    <dgm:pt modelId="{1CE8EF89-81ED-4CC5-9EC9-2C2D6E5857AD}" type="pres">
      <dgm:prSet presAssocID="{59B51FE7-61F8-4E84-900A-D9D928DE26B2}" presName="iconBgRect" presStyleLbl="bgShp" presStyleIdx="4" presStyleCnt="8" custLinFactNeighborY="34975"/>
      <dgm:spPr/>
    </dgm:pt>
    <dgm:pt modelId="{AC105EFA-8F64-41E0-9421-C9D90866CF85}" type="pres">
      <dgm:prSet presAssocID="{59B51FE7-61F8-4E84-900A-D9D928DE26B2}" presName="iconRect" presStyleLbl="node1" presStyleIdx="4" presStyleCnt="8" custLinFactNeighborY="60318"/>
      <dgm:spPr>
        <a:blipFill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a:noFill/>
        </a:ln>
      </dgm:spPr>
    </dgm:pt>
    <dgm:pt modelId="{2777FF47-B0DB-4903-8868-384CCAB787C0}" type="pres">
      <dgm:prSet presAssocID="{59B51FE7-61F8-4E84-900A-D9D928DE26B2}" presName="spaceRect" presStyleCnt="0"/>
      <dgm:spPr/>
    </dgm:pt>
    <dgm:pt modelId="{9FCA725E-2C2B-45F4-B740-4E6858A6EEA1}" type="pres">
      <dgm:prSet presAssocID="{59B51FE7-61F8-4E84-900A-D9D928DE26B2}" presName="textRect" presStyleLbl="revTx" presStyleIdx="4" presStyleCnt="8" custLinFactNeighborX="-511" custLinFactNeighborY="39018">
        <dgm:presLayoutVars>
          <dgm:chMax val="1"/>
          <dgm:chPref val="1"/>
        </dgm:presLayoutVars>
      </dgm:prSet>
      <dgm:spPr/>
    </dgm:pt>
    <dgm:pt modelId="{4C25C9E2-9B62-4677-A6C5-D75AFA1D3DF5}" type="pres">
      <dgm:prSet presAssocID="{A5C90780-4692-4D41-8060-FA5B15CED604}" presName="sibTrans" presStyleLbl="sibTrans2D1" presStyleIdx="0" presStyleCnt="0"/>
      <dgm:spPr/>
    </dgm:pt>
    <dgm:pt modelId="{4E45DC8C-FED8-467A-9701-76F4F8945529}" type="pres">
      <dgm:prSet presAssocID="{854118FE-ABE9-45B2-BADE-7A00ACFC51B8}" presName="compNode" presStyleCnt="0"/>
      <dgm:spPr/>
    </dgm:pt>
    <dgm:pt modelId="{47D56577-7D28-4E76-9AA3-21464986D4DD}" type="pres">
      <dgm:prSet presAssocID="{854118FE-ABE9-45B2-BADE-7A00ACFC51B8}" presName="iconBgRect" presStyleLbl="bgShp" presStyleIdx="5" presStyleCnt="8" custLinFactY="44488" custLinFactNeighborX="21608" custLinFactNeighborY="100000"/>
      <dgm:spPr/>
    </dgm:pt>
    <dgm:pt modelId="{4A0538DD-BFC7-43D7-8582-F2AD985C36BA}" type="pres">
      <dgm:prSet presAssocID="{854118FE-ABE9-45B2-BADE-7A00ACFC51B8}" presName="iconRect" presStyleLbl="node1" presStyleIdx="5" presStyleCnt="8" custLinFactY="100000" custLinFactNeighborX="33772" custLinFactNeighborY="14538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Upward trend"/>
        </a:ext>
      </dgm:extLst>
    </dgm:pt>
    <dgm:pt modelId="{5ECF0210-F93E-4313-A42F-3A6443B4FA64}" type="pres">
      <dgm:prSet presAssocID="{854118FE-ABE9-45B2-BADE-7A00ACFC51B8}" presName="spaceRect" presStyleCnt="0"/>
      <dgm:spPr/>
    </dgm:pt>
    <dgm:pt modelId="{8B015034-4E6F-4A99-B164-EBCE75BAF73D}" type="pres">
      <dgm:prSet presAssocID="{854118FE-ABE9-45B2-BADE-7A00ACFC51B8}" presName="textRect" presStyleLbl="revTx" presStyleIdx="5" presStyleCnt="8" custLinFactNeighborX="8183" custLinFactNeighborY="77603">
        <dgm:presLayoutVars>
          <dgm:chMax val="1"/>
          <dgm:chPref val="1"/>
        </dgm:presLayoutVars>
      </dgm:prSet>
      <dgm:spPr/>
    </dgm:pt>
    <dgm:pt modelId="{6666457C-D8C7-4EB3-8971-60DC128E8DBF}" type="pres">
      <dgm:prSet presAssocID="{A0056908-FBC9-44AA-A9F6-BD385A54C52A}" presName="sibTrans" presStyleLbl="sibTrans2D1" presStyleIdx="0" presStyleCnt="0"/>
      <dgm:spPr/>
    </dgm:pt>
    <dgm:pt modelId="{CA1F196F-9D00-4117-B1AD-B1BD812CA16C}" type="pres">
      <dgm:prSet presAssocID="{C52F1377-9459-4ADB-94A9-5840D4BE2FBA}" presName="compNode" presStyleCnt="0"/>
      <dgm:spPr/>
    </dgm:pt>
    <dgm:pt modelId="{715C32F9-C3BC-4E14-B68B-D050C7E4FA32}" type="pres">
      <dgm:prSet presAssocID="{C52F1377-9459-4ADB-94A9-5840D4BE2FBA}" presName="iconBgRect" presStyleLbl="bgShp" presStyleIdx="6" presStyleCnt="8"/>
      <dgm:spPr/>
    </dgm:pt>
    <dgm:pt modelId="{D8FFD023-97AF-4A3F-AE1F-1583CBCCDF75}" type="pres">
      <dgm:prSet presAssocID="{C52F1377-9459-4ADB-94A9-5840D4BE2FBA}" presName="iconRect" presStyleLbl="node1" presStyleIdx="6" presStyleCnt="8"/>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House"/>
        </a:ext>
      </dgm:extLst>
    </dgm:pt>
    <dgm:pt modelId="{D0E603DA-C63D-4842-8632-7CB85470BDED}" type="pres">
      <dgm:prSet presAssocID="{C52F1377-9459-4ADB-94A9-5840D4BE2FBA}" presName="spaceRect" presStyleCnt="0"/>
      <dgm:spPr/>
    </dgm:pt>
    <dgm:pt modelId="{06450AF7-1DA0-4FF8-A2AD-B84E21026066}" type="pres">
      <dgm:prSet presAssocID="{C52F1377-9459-4ADB-94A9-5840D4BE2FBA}" presName="textRect" presStyleLbl="revTx" presStyleIdx="6" presStyleCnt="8">
        <dgm:presLayoutVars>
          <dgm:chMax val="1"/>
          <dgm:chPref val="1"/>
        </dgm:presLayoutVars>
      </dgm:prSet>
      <dgm:spPr/>
    </dgm:pt>
    <dgm:pt modelId="{6F51936F-645F-462B-9654-60C4B5E338DB}" type="pres">
      <dgm:prSet presAssocID="{5638A316-9BD2-479B-8101-7CC3DF77B28B}" presName="sibTrans" presStyleLbl="sibTrans2D1" presStyleIdx="0" presStyleCnt="0"/>
      <dgm:spPr/>
    </dgm:pt>
    <dgm:pt modelId="{F6AFB70C-5059-4C72-BE16-7D0E03BAAB92}" type="pres">
      <dgm:prSet presAssocID="{B2BBD1B6-24A1-44A8-B57A-81E8D197BCBD}" presName="compNode" presStyleCnt="0"/>
      <dgm:spPr/>
    </dgm:pt>
    <dgm:pt modelId="{8ABAD443-8459-40F8-8A32-AEF4D467D53B}" type="pres">
      <dgm:prSet presAssocID="{B2BBD1B6-24A1-44A8-B57A-81E8D197BCBD}" presName="iconBgRect" presStyleLbl="bgShp" presStyleIdx="7" presStyleCnt="8"/>
      <dgm:spPr/>
    </dgm:pt>
    <dgm:pt modelId="{70112609-0385-4E31-9DA3-C3C5372D0CE1}" type="pres">
      <dgm:prSet presAssocID="{B2BBD1B6-24A1-44A8-B57A-81E8D197BCBD}" presName="iconRect" presStyleLbl="node1" presStyleIdx="7" presStyleCnt="8"/>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Database"/>
        </a:ext>
      </dgm:extLst>
    </dgm:pt>
    <dgm:pt modelId="{124E70B3-6D76-4DE3-942D-D9129B6BAA4A}" type="pres">
      <dgm:prSet presAssocID="{B2BBD1B6-24A1-44A8-B57A-81E8D197BCBD}" presName="spaceRect" presStyleCnt="0"/>
      <dgm:spPr/>
    </dgm:pt>
    <dgm:pt modelId="{C4B3955A-6140-4774-BEDE-7687A16660DF}" type="pres">
      <dgm:prSet presAssocID="{B2BBD1B6-24A1-44A8-B57A-81E8D197BCBD}" presName="textRect" presStyleLbl="revTx" presStyleIdx="7" presStyleCnt="8">
        <dgm:presLayoutVars>
          <dgm:chMax val="1"/>
          <dgm:chPref val="1"/>
        </dgm:presLayoutVars>
      </dgm:prSet>
      <dgm:spPr/>
    </dgm:pt>
  </dgm:ptLst>
  <dgm:cxnLst>
    <dgm:cxn modelId="{8D919A0F-1EDE-42B7-B752-E27C647D48C5}" type="presOf" srcId="{C6F4989E-6D0F-49E4-9124-F21D83B77423}" destId="{A8B9CB32-1242-410D-8F79-CFE1DB59BD4D}" srcOrd="0" destOrd="0" presId="urn:microsoft.com/office/officeart/2018/2/layout/IconCircleList"/>
    <dgm:cxn modelId="{37EDE41B-4B6A-4365-8790-C715FED84827}" type="presOf" srcId="{854118FE-ABE9-45B2-BADE-7A00ACFC51B8}" destId="{8B015034-4E6F-4A99-B164-EBCE75BAF73D}" srcOrd="0" destOrd="0" presId="urn:microsoft.com/office/officeart/2018/2/layout/IconCircleList"/>
    <dgm:cxn modelId="{6E300931-864A-4822-BBF4-B1D6581FA78F}" srcId="{7BEFC2CF-7324-4630-B8AA-012446B2EA3B}" destId="{C52F1377-9459-4ADB-94A9-5840D4BE2FBA}" srcOrd="6" destOrd="0" parTransId="{96075D11-95BD-4CD8-B373-BF674A528106}" sibTransId="{5638A316-9BD2-479B-8101-7CC3DF77B28B}"/>
    <dgm:cxn modelId="{8B127732-D3AF-4BDC-B155-97F432B19921}" type="presOf" srcId="{B2BBD1B6-24A1-44A8-B57A-81E8D197BCBD}" destId="{C4B3955A-6140-4774-BEDE-7687A16660DF}" srcOrd="0" destOrd="0" presId="urn:microsoft.com/office/officeart/2018/2/layout/IconCircleList"/>
    <dgm:cxn modelId="{88FE2742-3564-40EE-87BB-F7C5809CDFED}" type="presOf" srcId="{03CEB40D-A932-4CBF-98B7-10680FF303F0}" destId="{1992875F-37A5-4C24-8EA7-6ADDBF684CB3}" srcOrd="0" destOrd="0" presId="urn:microsoft.com/office/officeart/2018/2/layout/IconCircleList"/>
    <dgm:cxn modelId="{68378745-DA35-414A-B63B-235D0A96DB47}" srcId="{7BEFC2CF-7324-4630-B8AA-012446B2EA3B}" destId="{B2BBD1B6-24A1-44A8-B57A-81E8D197BCBD}" srcOrd="7" destOrd="0" parTransId="{644B57E3-99E1-403F-A171-DE2C88D3B5C9}" sibTransId="{A9B8C585-06B8-4FA5-A379-5D5F129E098E}"/>
    <dgm:cxn modelId="{7B824446-FB6B-4EBA-90FA-7E1FE6C9A4F4}" type="presOf" srcId="{EB274012-654F-4C48-B829-C72594667692}" destId="{0CE6ED34-D95E-47CC-911D-B7BC19A6C645}" srcOrd="0" destOrd="0" presId="urn:microsoft.com/office/officeart/2018/2/layout/IconCircleList"/>
    <dgm:cxn modelId="{201F2C4D-9500-4CCA-9200-2EFC826C8F52}" type="presOf" srcId="{86E02294-13B6-46D8-82BC-F173B9C82D2C}" destId="{B4EA2584-D959-4228-B9A9-D154692FCEB4}" srcOrd="0" destOrd="0" presId="urn:microsoft.com/office/officeart/2018/2/layout/IconCircleList"/>
    <dgm:cxn modelId="{25404F59-29FB-459A-ACF6-FE99B2EB1C61}" type="presOf" srcId="{F46B1F88-EF1F-4080-A552-11A1FB8C2757}" destId="{7E0FB147-AA1E-4147-B60C-BAF033E3A929}" srcOrd="0" destOrd="0" presId="urn:microsoft.com/office/officeart/2018/2/layout/IconCircleList"/>
    <dgm:cxn modelId="{C866A55C-07E4-4E7B-89D8-3877008E37CF}" srcId="{7BEFC2CF-7324-4630-B8AA-012446B2EA3B}" destId="{59B51FE7-61F8-4E84-900A-D9D928DE26B2}" srcOrd="4" destOrd="0" parTransId="{6384ED5C-A661-4E6A-AD72-4C30C9F219B5}" sibTransId="{A5C90780-4692-4D41-8060-FA5B15CED604}"/>
    <dgm:cxn modelId="{F2D05275-CBF3-4FB8-8128-D3859D005B15}" type="presOf" srcId="{7BEFC2CF-7324-4630-B8AA-012446B2EA3B}" destId="{9F897E67-7305-4DFD-B38D-C336949ECF74}" srcOrd="0" destOrd="0" presId="urn:microsoft.com/office/officeart/2018/2/layout/IconCircleList"/>
    <dgm:cxn modelId="{DFCFB878-C0C1-481A-B564-447B692C8088}" srcId="{7BEFC2CF-7324-4630-B8AA-012446B2EA3B}" destId="{C6F4989E-6D0F-49E4-9124-F21D83B77423}" srcOrd="1" destOrd="0" parTransId="{ADE7B26D-39FE-4633-ACE6-C40A89C4BF01}" sibTransId="{EB274012-654F-4C48-B829-C72594667692}"/>
    <dgm:cxn modelId="{BEEADD99-E175-4498-B4CC-A83D2E1619F2}" type="presOf" srcId="{A5C90780-4692-4D41-8060-FA5B15CED604}" destId="{4C25C9E2-9B62-4677-A6C5-D75AFA1D3DF5}" srcOrd="0" destOrd="0" presId="urn:microsoft.com/office/officeart/2018/2/layout/IconCircleList"/>
    <dgm:cxn modelId="{076D86A5-B7D5-4DC6-AF27-0A1168DEF127}" type="presOf" srcId="{E24FAF0E-CE8F-4692-826B-E0F3684E6C5C}" destId="{BA4EAF96-F7F9-4632-9CE5-BD31CFC6C696}" srcOrd="0" destOrd="0" presId="urn:microsoft.com/office/officeart/2018/2/layout/IconCircleList"/>
    <dgm:cxn modelId="{AA6415A7-1A06-4586-AE64-7A085B918375}" type="presOf" srcId="{5638A316-9BD2-479B-8101-7CC3DF77B28B}" destId="{6F51936F-645F-462B-9654-60C4B5E338DB}" srcOrd="0" destOrd="0" presId="urn:microsoft.com/office/officeart/2018/2/layout/IconCircleList"/>
    <dgm:cxn modelId="{1F411DBC-CE75-4C8B-91F0-1AA48F5BE555}" type="presOf" srcId="{A0056908-FBC9-44AA-A9F6-BD385A54C52A}" destId="{6666457C-D8C7-4EB3-8971-60DC128E8DBF}" srcOrd="0" destOrd="0" presId="urn:microsoft.com/office/officeart/2018/2/layout/IconCircleList"/>
    <dgm:cxn modelId="{22E97BBD-0A45-4515-B364-D4757F17E243}" type="presOf" srcId="{C52F1377-9459-4ADB-94A9-5840D4BE2FBA}" destId="{06450AF7-1DA0-4FF8-A2AD-B84E21026066}" srcOrd="0" destOrd="0" presId="urn:microsoft.com/office/officeart/2018/2/layout/IconCircleList"/>
    <dgm:cxn modelId="{3466E6C1-091A-49D4-8B6F-759379943245}" type="presOf" srcId="{59B51FE7-61F8-4E84-900A-D9D928DE26B2}" destId="{9FCA725E-2C2B-45F4-B740-4E6858A6EEA1}" srcOrd="0" destOrd="0" presId="urn:microsoft.com/office/officeart/2018/2/layout/IconCircleList"/>
    <dgm:cxn modelId="{9BE412C4-8527-44D7-AF03-AF61AF49E1B4}" srcId="{7BEFC2CF-7324-4630-B8AA-012446B2EA3B}" destId="{854118FE-ABE9-45B2-BADE-7A00ACFC51B8}" srcOrd="5" destOrd="0" parTransId="{0D16BC71-A9C2-4327-914B-D6E4C2EB351D}" sibTransId="{A0056908-FBC9-44AA-A9F6-BD385A54C52A}"/>
    <dgm:cxn modelId="{09AE72CE-FA46-429D-B6B8-C3E321040A64}" type="presOf" srcId="{03D8F834-4280-45C2-AF33-201327E5609D}" destId="{D34D66B0-A5AB-452F-80C6-7A8BEEB0BC18}" srcOrd="0" destOrd="0" presId="urn:microsoft.com/office/officeart/2018/2/layout/IconCircleList"/>
    <dgm:cxn modelId="{E042E3D3-811B-4FF8-B25C-5FECEB8F5015}" srcId="{7BEFC2CF-7324-4630-B8AA-012446B2EA3B}" destId="{03D8F834-4280-45C2-AF33-201327E5609D}" srcOrd="0" destOrd="0" parTransId="{72DD4D4A-6BBA-4F24-B1F1-D46E742C02CA}" sibTransId="{86E02294-13B6-46D8-82BC-F173B9C82D2C}"/>
    <dgm:cxn modelId="{E444AAD4-E127-4D5B-A11A-329B6C5D51DD}" srcId="{7BEFC2CF-7324-4630-B8AA-012446B2EA3B}" destId="{03CEB40D-A932-4CBF-98B7-10680FF303F0}" srcOrd="3" destOrd="0" parTransId="{272BADB8-4D31-47AB-A011-E077FF738BD3}" sibTransId="{E24FAF0E-CE8F-4692-826B-E0F3684E6C5C}"/>
    <dgm:cxn modelId="{3AAA02DA-0110-4CF9-89A5-507188211565}" type="presOf" srcId="{314EE25A-8409-4F49-A000-5CA125ECD671}" destId="{C2BD0072-E972-424C-959D-F182970F8E02}" srcOrd="0" destOrd="0" presId="urn:microsoft.com/office/officeart/2018/2/layout/IconCircleList"/>
    <dgm:cxn modelId="{79DA3CE3-3177-44CB-9DD7-2EED3378C266}" srcId="{7BEFC2CF-7324-4630-B8AA-012446B2EA3B}" destId="{F46B1F88-EF1F-4080-A552-11A1FB8C2757}" srcOrd="2" destOrd="0" parTransId="{99ACB0D3-DB8B-4C2A-9BE8-8CFB20E676E9}" sibTransId="{314EE25A-8409-4F49-A000-5CA125ECD671}"/>
    <dgm:cxn modelId="{0F16982E-5E1B-4C00-B712-8F57908D3DD1}" type="presParOf" srcId="{9F897E67-7305-4DFD-B38D-C336949ECF74}" destId="{A21915FB-C825-441C-BD87-2FC7871ACB22}" srcOrd="0" destOrd="0" presId="urn:microsoft.com/office/officeart/2018/2/layout/IconCircleList"/>
    <dgm:cxn modelId="{304AC20E-6286-45F8-98DB-1C494E58C0F4}" type="presParOf" srcId="{A21915FB-C825-441C-BD87-2FC7871ACB22}" destId="{56A40830-5A26-4B58-818D-C040A6CBFEA0}" srcOrd="0" destOrd="0" presId="urn:microsoft.com/office/officeart/2018/2/layout/IconCircleList"/>
    <dgm:cxn modelId="{DA371D7B-EDFD-44FB-B8F7-32EC2F57A06D}" type="presParOf" srcId="{56A40830-5A26-4B58-818D-C040A6CBFEA0}" destId="{4A00E598-FA34-476B-9B60-C15D94DD8F23}" srcOrd="0" destOrd="0" presId="urn:microsoft.com/office/officeart/2018/2/layout/IconCircleList"/>
    <dgm:cxn modelId="{D9A55DE0-DA2D-4EA6-8072-491434658B8D}" type="presParOf" srcId="{56A40830-5A26-4B58-818D-C040A6CBFEA0}" destId="{347EC950-D4A8-4B31-A8EC-4E2297612BAE}" srcOrd="1" destOrd="0" presId="urn:microsoft.com/office/officeart/2018/2/layout/IconCircleList"/>
    <dgm:cxn modelId="{E21905B6-8189-4F02-BB15-03AF0838FCB1}" type="presParOf" srcId="{56A40830-5A26-4B58-818D-C040A6CBFEA0}" destId="{985E89AE-76EF-450F-B35F-FAF1EA47CE06}" srcOrd="2" destOrd="0" presId="urn:microsoft.com/office/officeart/2018/2/layout/IconCircleList"/>
    <dgm:cxn modelId="{EE2EF2FB-0678-403B-BFBB-8A1E0FE17EFE}" type="presParOf" srcId="{56A40830-5A26-4B58-818D-C040A6CBFEA0}" destId="{D34D66B0-A5AB-452F-80C6-7A8BEEB0BC18}" srcOrd="3" destOrd="0" presId="urn:microsoft.com/office/officeart/2018/2/layout/IconCircleList"/>
    <dgm:cxn modelId="{657E13FA-F6E1-49C2-9160-A715AD11B791}" type="presParOf" srcId="{A21915FB-C825-441C-BD87-2FC7871ACB22}" destId="{B4EA2584-D959-4228-B9A9-D154692FCEB4}" srcOrd="1" destOrd="0" presId="urn:microsoft.com/office/officeart/2018/2/layout/IconCircleList"/>
    <dgm:cxn modelId="{6545747F-F330-45FB-B17F-052D24BBAAD4}" type="presParOf" srcId="{A21915FB-C825-441C-BD87-2FC7871ACB22}" destId="{498A6755-833C-45D8-BA17-59F84B99D615}" srcOrd="2" destOrd="0" presId="urn:microsoft.com/office/officeart/2018/2/layout/IconCircleList"/>
    <dgm:cxn modelId="{43DD22AF-0AAC-429C-B2B1-7C25C0FF609F}" type="presParOf" srcId="{498A6755-833C-45D8-BA17-59F84B99D615}" destId="{2E8FB3B5-737B-49FE-A252-53331AE88A46}" srcOrd="0" destOrd="0" presId="urn:microsoft.com/office/officeart/2018/2/layout/IconCircleList"/>
    <dgm:cxn modelId="{226D352C-2CE6-4049-AB4D-4ACD78DB6EE1}" type="presParOf" srcId="{498A6755-833C-45D8-BA17-59F84B99D615}" destId="{92A4ED79-E3F2-4D86-B3A9-4C9BBA71E0AE}" srcOrd="1" destOrd="0" presId="urn:microsoft.com/office/officeart/2018/2/layout/IconCircleList"/>
    <dgm:cxn modelId="{AFD4CCC7-4EEC-4A54-943E-569E0AB23630}" type="presParOf" srcId="{498A6755-833C-45D8-BA17-59F84B99D615}" destId="{8A99A89F-CF8A-4FC2-934D-3CE125A12961}" srcOrd="2" destOrd="0" presId="urn:microsoft.com/office/officeart/2018/2/layout/IconCircleList"/>
    <dgm:cxn modelId="{4B58D9B4-E0E4-468D-B291-3317450E1693}" type="presParOf" srcId="{498A6755-833C-45D8-BA17-59F84B99D615}" destId="{A8B9CB32-1242-410D-8F79-CFE1DB59BD4D}" srcOrd="3" destOrd="0" presId="urn:microsoft.com/office/officeart/2018/2/layout/IconCircleList"/>
    <dgm:cxn modelId="{B122A48A-CDC9-4B7A-A0CA-1DDCB3DD0325}" type="presParOf" srcId="{A21915FB-C825-441C-BD87-2FC7871ACB22}" destId="{0CE6ED34-D95E-47CC-911D-B7BC19A6C645}" srcOrd="3" destOrd="0" presId="urn:microsoft.com/office/officeart/2018/2/layout/IconCircleList"/>
    <dgm:cxn modelId="{F5ABEACF-97C6-4798-806D-86848D53F7BA}" type="presParOf" srcId="{A21915FB-C825-441C-BD87-2FC7871ACB22}" destId="{19971815-743C-4C34-9846-C4C113BDB8EB}" srcOrd="4" destOrd="0" presId="urn:microsoft.com/office/officeart/2018/2/layout/IconCircleList"/>
    <dgm:cxn modelId="{C8FE1653-3B44-4F53-BFE6-DFE49720A087}" type="presParOf" srcId="{19971815-743C-4C34-9846-C4C113BDB8EB}" destId="{6EDC95C7-E4E1-4161-B216-76BA4EA14413}" srcOrd="0" destOrd="0" presId="urn:microsoft.com/office/officeart/2018/2/layout/IconCircleList"/>
    <dgm:cxn modelId="{08D364EA-90B2-4894-B367-2E69B4292A5A}" type="presParOf" srcId="{19971815-743C-4C34-9846-C4C113BDB8EB}" destId="{CAA56C2C-024F-49A3-8580-3E7D6ED0C36F}" srcOrd="1" destOrd="0" presId="urn:microsoft.com/office/officeart/2018/2/layout/IconCircleList"/>
    <dgm:cxn modelId="{0240808C-779A-4C45-B79A-D7B2ABC25632}" type="presParOf" srcId="{19971815-743C-4C34-9846-C4C113BDB8EB}" destId="{47FFCFCA-38BC-44E6-8657-EE105BB70085}" srcOrd="2" destOrd="0" presId="urn:microsoft.com/office/officeart/2018/2/layout/IconCircleList"/>
    <dgm:cxn modelId="{6747A064-1BE8-4F48-8A33-A9E24C98E1CB}" type="presParOf" srcId="{19971815-743C-4C34-9846-C4C113BDB8EB}" destId="{7E0FB147-AA1E-4147-B60C-BAF033E3A929}" srcOrd="3" destOrd="0" presId="urn:microsoft.com/office/officeart/2018/2/layout/IconCircleList"/>
    <dgm:cxn modelId="{9473394E-AC60-4BD7-AD6C-007ADCBD67CD}" type="presParOf" srcId="{A21915FB-C825-441C-BD87-2FC7871ACB22}" destId="{C2BD0072-E972-424C-959D-F182970F8E02}" srcOrd="5" destOrd="0" presId="urn:microsoft.com/office/officeart/2018/2/layout/IconCircleList"/>
    <dgm:cxn modelId="{6E102DFB-F8DB-4C62-B14E-7DBECB0176AD}" type="presParOf" srcId="{A21915FB-C825-441C-BD87-2FC7871ACB22}" destId="{3C4596F5-22CF-41A9-A081-2425773213FD}" srcOrd="6" destOrd="0" presId="urn:microsoft.com/office/officeart/2018/2/layout/IconCircleList"/>
    <dgm:cxn modelId="{70D65BF0-FD88-4FEC-BC43-62DE2C4CD949}" type="presParOf" srcId="{3C4596F5-22CF-41A9-A081-2425773213FD}" destId="{873A6F94-D460-4DE0-839A-13A61CE3599E}" srcOrd="0" destOrd="0" presId="urn:microsoft.com/office/officeart/2018/2/layout/IconCircleList"/>
    <dgm:cxn modelId="{E3513F14-3412-4ACF-AF43-A1419EC618BE}" type="presParOf" srcId="{3C4596F5-22CF-41A9-A081-2425773213FD}" destId="{A26C0C8A-7904-4497-9756-6CFE0A3903CE}" srcOrd="1" destOrd="0" presId="urn:microsoft.com/office/officeart/2018/2/layout/IconCircleList"/>
    <dgm:cxn modelId="{786C67DD-A3CA-4AF6-BAF5-84BB588A177B}" type="presParOf" srcId="{3C4596F5-22CF-41A9-A081-2425773213FD}" destId="{CF419EFC-14E1-4D30-B03D-4D7EEFBF9A1D}" srcOrd="2" destOrd="0" presId="urn:microsoft.com/office/officeart/2018/2/layout/IconCircleList"/>
    <dgm:cxn modelId="{43A1FE1C-F464-4802-9677-F229558B3113}" type="presParOf" srcId="{3C4596F5-22CF-41A9-A081-2425773213FD}" destId="{1992875F-37A5-4C24-8EA7-6ADDBF684CB3}" srcOrd="3" destOrd="0" presId="urn:microsoft.com/office/officeart/2018/2/layout/IconCircleList"/>
    <dgm:cxn modelId="{DC21CA56-BC76-42F5-833E-498E6BC4EBD8}" type="presParOf" srcId="{A21915FB-C825-441C-BD87-2FC7871ACB22}" destId="{BA4EAF96-F7F9-4632-9CE5-BD31CFC6C696}" srcOrd="7" destOrd="0" presId="urn:microsoft.com/office/officeart/2018/2/layout/IconCircleList"/>
    <dgm:cxn modelId="{7C89F3C9-F17E-4EE6-BE23-D71F83E8A0BE}" type="presParOf" srcId="{A21915FB-C825-441C-BD87-2FC7871ACB22}" destId="{96B2FC3F-2AFB-44E0-AAA5-3F461073FC93}" srcOrd="8" destOrd="0" presId="urn:microsoft.com/office/officeart/2018/2/layout/IconCircleList"/>
    <dgm:cxn modelId="{037F721D-6E3C-4B6E-A313-3FF0A0E63CC8}" type="presParOf" srcId="{96B2FC3F-2AFB-44E0-AAA5-3F461073FC93}" destId="{1CE8EF89-81ED-4CC5-9EC9-2C2D6E5857AD}" srcOrd="0" destOrd="0" presId="urn:microsoft.com/office/officeart/2018/2/layout/IconCircleList"/>
    <dgm:cxn modelId="{3E354156-3E2E-4B62-BC1B-C8B54638CBA5}" type="presParOf" srcId="{96B2FC3F-2AFB-44E0-AAA5-3F461073FC93}" destId="{AC105EFA-8F64-41E0-9421-C9D90866CF85}" srcOrd="1" destOrd="0" presId="urn:microsoft.com/office/officeart/2018/2/layout/IconCircleList"/>
    <dgm:cxn modelId="{33902E71-44EF-4B11-9FC6-4DFE97BCC827}" type="presParOf" srcId="{96B2FC3F-2AFB-44E0-AAA5-3F461073FC93}" destId="{2777FF47-B0DB-4903-8868-384CCAB787C0}" srcOrd="2" destOrd="0" presId="urn:microsoft.com/office/officeart/2018/2/layout/IconCircleList"/>
    <dgm:cxn modelId="{2EDC05D1-8DFE-4394-9B7B-AF60913D05EE}" type="presParOf" srcId="{96B2FC3F-2AFB-44E0-AAA5-3F461073FC93}" destId="{9FCA725E-2C2B-45F4-B740-4E6858A6EEA1}" srcOrd="3" destOrd="0" presId="urn:microsoft.com/office/officeart/2018/2/layout/IconCircleList"/>
    <dgm:cxn modelId="{3B6A5DAD-BDF0-4741-BF8F-E42D2AC47C9A}" type="presParOf" srcId="{A21915FB-C825-441C-BD87-2FC7871ACB22}" destId="{4C25C9E2-9B62-4677-A6C5-D75AFA1D3DF5}" srcOrd="9" destOrd="0" presId="urn:microsoft.com/office/officeart/2018/2/layout/IconCircleList"/>
    <dgm:cxn modelId="{F00426B4-2DB3-46AE-9A91-911F2EEDAFBB}" type="presParOf" srcId="{A21915FB-C825-441C-BD87-2FC7871ACB22}" destId="{4E45DC8C-FED8-467A-9701-76F4F8945529}" srcOrd="10" destOrd="0" presId="urn:microsoft.com/office/officeart/2018/2/layout/IconCircleList"/>
    <dgm:cxn modelId="{5B651230-7D34-455A-9533-D748CB98D6DB}" type="presParOf" srcId="{4E45DC8C-FED8-467A-9701-76F4F8945529}" destId="{47D56577-7D28-4E76-9AA3-21464986D4DD}" srcOrd="0" destOrd="0" presId="urn:microsoft.com/office/officeart/2018/2/layout/IconCircleList"/>
    <dgm:cxn modelId="{4A71772B-7DE6-41BE-8D7B-954039624B8D}" type="presParOf" srcId="{4E45DC8C-FED8-467A-9701-76F4F8945529}" destId="{4A0538DD-BFC7-43D7-8582-F2AD985C36BA}" srcOrd="1" destOrd="0" presId="urn:microsoft.com/office/officeart/2018/2/layout/IconCircleList"/>
    <dgm:cxn modelId="{A812DB19-F7B9-43B0-8765-1C86CA53D4B5}" type="presParOf" srcId="{4E45DC8C-FED8-467A-9701-76F4F8945529}" destId="{5ECF0210-F93E-4313-A42F-3A6443B4FA64}" srcOrd="2" destOrd="0" presId="urn:microsoft.com/office/officeart/2018/2/layout/IconCircleList"/>
    <dgm:cxn modelId="{D23BDC85-AFF8-45D1-B748-6BC779E7F106}" type="presParOf" srcId="{4E45DC8C-FED8-467A-9701-76F4F8945529}" destId="{8B015034-4E6F-4A99-B164-EBCE75BAF73D}" srcOrd="3" destOrd="0" presId="urn:microsoft.com/office/officeart/2018/2/layout/IconCircleList"/>
    <dgm:cxn modelId="{0F797234-D88C-4D60-9312-51F36745DEBD}" type="presParOf" srcId="{A21915FB-C825-441C-BD87-2FC7871ACB22}" destId="{6666457C-D8C7-4EB3-8971-60DC128E8DBF}" srcOrd="11" destOrd="0" presId="urn:microsoft.com/office/officeart/2018/2/layout/IconCircleList"/>
    <dgm:cxn modelId="{670C4E80-D402-49A3-B301-6F752275520D}" type="presParOf" srcId="{A21915FB-C825-441C-BD87-2FC7871ACB22}" destId="{CA1F196F-9D00-4117-B1AD-B1BD812CA16C}" srcOrd="12" destOrd="0" presId="urn:microsoft.com/office/officeart/2018/2/layout/IconCircleList"/>
    <dgm:cxn modelId="{58A33E76-5195-412D-86DA-61F3441EAC5C}" type="presParOf" srcId="{CA1F196F-9D00-4117-B1AD-B1BD812CA16C}" destId="{715C32F9-C3BC-4E14-B68B-D050C7E4FA32}" srcOrd="0" destOrd="0" presId="urn:microsoft.com/office/officeart/2018/2/layout/IconCircleList"/>
    <dgm:cxn modelId="{1C95BC4F-3899-463A-BC4B-7FAA7B7A5D74}" type="presParOf" srcId="{CA1F196F-9D00-4117-B1AD-B1BD812CA16C}" destId="{D8FFD023-97AF-4A3F-AE1F-1583CBCCDF75}" srcOrd="1" destOrd="0" presId="urn:microsoft.com/office/officeart/2018/2/layout/IconCircleList"/>
    <dgm:cxn modelId="{558DA73E-2734-468D-9FE7-21D38565AD38}" type="presParOf" srcId="{CA1F196F-9D00-4117-B1AD-B1BD812CA16C}" destId="{D0E603DA-C63D-4842-8632-7CB85470BDED}" srcOrd="2" destOrd="0" presId="urn:microsoft.com/office/officeart/2018/2/layout/IconCircleList"/>
    <dgm:cxn modelId="{853F763E-3573-40B4-A536-D5639CB1DEDF}" type="presParOf" srcId="{CA1F196F-9D00-4117-B1AD-B1BD812CA16C}" destId="{06450AF7-1DA0-4FF8-A2AD-B84E21026066}" srcOrd="3" destOrd="0" presId="urn:microsoft.com/office/officeart/2018/2/layout/IconCircleList"/>
    <dgm:cxn modelId="{9F9E9280-EACD-4646-BD34-4DFD218899BF}" type="presParOf" srcId="{A21915FB-C825-441C-BD87-2FC7871ACB22}" destId="{6F51936F-645F-462B-9654-60C4B5E338DB}" srcOrd="13" destOrd="0" presId="urn:microsoft.com/office/officeart/2018/2/layout/IconCircleList"/>
    <dgm:cxn modelId="{D782DDC8-AD98-4F10-B609-07DC7D3A2485}" type="presParOf" srcId="{A21915FB-C825-441C-BD87-2FC7871ACB22}" destId="{F6AFB70C-5059-4C72-BE16-7D0E03BAAB92}" srcOrd="14" destOrd="0" presId="urn:microsoft.com/office/officeart/2018/2/layout/IconCircleList"/>
    <dgm:cxn modelId="{544ED142-A383-446D-89A8-2D2FC8057D32}" type="presParOf" srcId="{F6AFB70C-5059-4C72-BE16-7D0E03BAAB92}" destId="{8ABAD443-8459-40F8-8A32-AEF4D467D53B}" srcOrd="0" destOrd="0" presId="urn:microsoft.com/office/officeart/2018/2/layout/IconCircleList"/>
    <dgm:cxn modelId="{C33D1CA0-7162-4460-8203-8059ABC41F6B}" type="presParOf" srcId="{F6AFB70C-5059-4C72-BE16-7D0E03BAAB92}" destId="{70112609-0385-4E31-9DA3-C3C5372D0CE1}" srcOrd="1" destOrd="0" presId="urn:microsoft.com/office/officeart/2018/2/layout/IconCircleList"/>
    <dgm:cxn modelId="{DBEF31A4-7F9D-481E-B337-2442F7E992C4}" type="presParOf" srcId="{F6AFB70C-5059-4C72-BE16-7D0E03BAAB92}" destId="{124E70B3-6D76-4DE3-942D-D9129B6BAA4A}" srcOrd="2" destOrd="0" presId="urn:microsoft.com/office/officeart/2018/2/layout/IconCircleList"/>
    <dgm:cxn modelId="{B9F62680-ABA5-4CD5-B5B3-23A3F76B02FA}" type="presParOf" srcId="{F6AFB70C-5059-4C72-BE16-7D0E03BAAB92}" destId="{C4B3955A-6140-4774-BEDE-7687A16660D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0E598-FA34-476B-9B60-C15D94DD8F23}">
      <dsp:nvSpPr>
        <dsp:cNvPr id="0" name=""/>
        <dsp:cNvSpPr/>
      </dsp:nvSpPr>
      <dsp:spPr>
        <a:xfrm>
          <a:off x="104851" y="348068"/>
          <a:ext cx="921964" cy="92196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EC950-D4A8-4B31-A8EC-4E2297612BAE}">
      <dsp:nvSpPr>
        <dsp:cNvPr id="0" name=""/>
        <dsp:cNvSpPr/>
      </dsp:nvSpPr>
      <dsp:spPr>
        <a:xfrm>
          <a:off x="298463" y="541680"/>
          <a:ext cx="534739" cy="5347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4D66B0-A5AB-452F-80C6-7A8BEEB0BC18}">
      <dsp:nvSpPr>
        <dsp:cNvPr id="0" name=""/>
        <dsp:cNvSpPr/>
      </dsp:nvSpPr>
      <dsp:spPr>
        <a:xfrm>
          <a:off x="1224379" y="348068"/>
          <a:ext cx="2173202" cy="9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de-DE" sz="1600" kern="1200" dirty="0"/>
            <a:t>Rapid urbanization: half of the Asia Pacific region‘s population is urban, representing 60 percent of global urban population;  Half of the urban population in low-lying coastal areas</a:t>
          </a:r>
          <a:endParaRPr lang="en-US" sz="1600" kern="1200" dirty="0"/>
        </a:p>
      </dsp:txBody>
      <dsp:txXfrm>
        <a:off x="1224379" y="348068"/>
        <a:ext cx="2173202" cy="921964"/>
      </dsp:txXfrm>
    </dsp:sp>
    <dsp:sp modelId="{2E8FB3B5-737B-49FE-A252-53331AE88A46}">
      <dsp:nvSpPr>
        <dsp:cNvPr id="0" name=""/>
        <dsp:cNvSpPr/>
      </dsp:nvSpPr>
      <dsp:spPr>
        <a:xfrm>
          <a:off x="3645613" y="329407"/>
          <a:ext cx="921964" cy="92196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A4ED79-E3F2-4D86-B3A9-4C9BBA71E0AE}">
      <dsp:nvSpPr>
        <dsp:cNvPr id="0" name=""/>
        <dsp:cNvSpPr/>
      </dsp:nvSpPr>
      <dsp:spPr>
        <a:xfrm>
          <a:off x="3969859" y="541680"/>
          <a:ext cx="534739" cy="5347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B9CB32-1242-410D-8F79-CFE1DB59BD4D}">
      <dsp:nvSpPr>
        <dsp:cNvPr id="0" name=""/>
        <dsp:cNvSpPr/>
      </dsp:nvSpPr>
      <dsp:spPr>
        <a:xfrm>
          <a:off x="4820006" y="690061"/>
          <a:ext cx="2926456" cy="9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In many cities, the population is growing faster than the governments can build infrastructure improvements, such as water, sanitation and roads/bridges</a:t>
          </a:r>
        </a:p>
        <a:p>
          <a:pPr marL="0" lvl="0" indent="0" algn="l" defTabSz="711200">
            <a:lnSpc>
              <a:spcPct val="90000"/>
            </a:lnSpc>
            <a:spcBef>
              <a:spcPct val="0"/>
            </a:spcBef>
            <a:spcAft>
              <a:spcPct val="35000"/>
            </a:spcAft>
            <a:buNone/>
          </a:pPr>
          <a:r>
            <a:rPr lang="en-US" sz="1600" kern="1200" dirty="0"/>
            <a:t>Unplanned urban sprawl and increase in absolute number of slum-dwellers are consequences</a:t>
          </a:r>
        </a:p>
      </dsp:txBody>
      <dsp:txXfrm>
        <a:off x="4820006" y="690061"/>
        <a:ext cx="2926456" cy="921964"/>
      </dsp:txXfrm>
    </dsp:sp>
    <dsp:sp modelId="{6EDC95C7-E4E1-4161-B216-76BA4EA14413}">
      <dsp:nvSpPr>
        <dsp:cNvPr id="0" name=""/>
        <dsp:cNvSpPr/>
      </dsp:nvSpPr>
      <dsp:spPr>
        <a:xfrm>
          <a:off x="7879808" y="54680"/>
          <a:ext cx="921964" cy="92196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A56C2C-024F-49A3-8580-3E7D6ED0C36F}">
      <dsp:nvSpPr>
        <dsp:cNvPr id="0" name=""/>
        <dsp:cNvSpPr/>
      </dsp:nvSpPr>
      <dsp:spPr>
        <a:xfrm>
          <a:off x="7912487" y="114907"/>
          <a:ext cx="868411" cy="7543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0FB147-AA1E-4147-B60C-BAF033E3A929}">
      <dsp:nvSpPr>
        <dsp:cNvPr id="0" name=""/>
        <dsp:cNvSpPr/>
      </dsp:nvSpPr>
      <dsp:spPr>
        <a:xfrm>
          <a:off x="8955316" y="73341"/>
          <a:ext cx="2173202" cy="9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de-DE" sz="1600" kern="1200" dirty="0"/>
            <a:t>60-80% of global energy consumption; 60-80 per cent of global emissions </a:t>
          </a:r>
          <a:endParaRPr lang="en-US" sz="1600" kern="1200" dirty="0"/>
        </a:p>
      </dsp:txBody>
      <dsp:txXfrm>
        <a:off x="8955316" y="73341"/>
        <a:ext cx="2173202" cy="921964"/>
      </dsp:txXfrm>
    </dsp:sp>
    <dsp:sp modelId="{873A6F94-D460-4DE0-839A-13A61CE3599E}">
      <dsp:nvSpPr>
        <dsp:cNvPr id="0" name=""/>
        <dsp:cNvSpPr/>
      </dsp:nvSpPr>
      <dsp:spPr>
        <a:xfrm>
          <a:off x="104851" y="2161768"/>
          <a:ext cx="921964" cy="92196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C0C8A-7904-4497-9756-6CFE0A3903CE}">
      <dsp:nvSpPr>
        <dsp:cNvPr id="0" name=""/>
        <dsp:cNvSpPr/>
      </dsp:nvSpPr>
      <dsp:spPr>
        <a:xfrm>
          <a:off x="298463" y="2355380"/>
          <a:ext cx="534739" cy="5347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92875F-37A5-4C24-8EA7-6ADDBF684CB3}">
      <dsp:nvSpPr>
        <dsp:cNvPr id="0" name=""/>
        <dsp:cNvSpPr/>
      </dsp:nvSpPr>
      <dsp:spPr>
        <a:xfrm>
          <a:off x="1236310" y="2304820"/>
          <a:ext cx="2173202" cy="9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de-DE" sz="1600" kern="1200" dirty="0"/>
            <a:t>Cities generate 75% of region‘s GHG emissions (mostly from energy supply and tranportation); Transport emissions have doubled since 1970</a:t>
          </a:r>
          <a:endParaRPr lang="en-US" sz="1600" kern="1200" dirty="0"/>
        </a:p>
      </dsp:txBody>
      <dsp:txXfrm>
        <a:off x="1236310" y="2304820"/>
        <a:ext cx="2173202" cy="921964"/>
      </dsp:txXfrm>
    </dsp:sp>
    <dsp:sp modelId="{1CE8EF89-81ED-4CC5-9EC9-2C2D6E5857AD}">
      <dsp:nvSpPr>
        <dsp:cNvPr id="0" name=""/>
        <dsp:cNvSpPr/>
      </dsp:nvSpPr>
      <dsp:spPr>
        <a:xfrm>
          <a:off x="3776246" y="2484225"/>
          <a:ext cx="921964" cy="92196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05EFA-8F64-41E0-9421-C9D90866CF85}">
      <dsp:nvSpPr>
        <dsp:cNvPr id="0" name=""/>
        <dsp:cNvSpPr/>
      </dsp:nvSpPr>
      <dsp:spPr>
        <a:xfrm>
          <a:off x="3969859" y="2677924"/>
          <a:ext cx="534739" cy="534739"/>
        </a:xfrm>
        <a:prstGeom prst="rect">
          <a:avLst/>
        </a:prstGeom>
        <a:blipFill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CA725E-2C2B-45F4-B740-4E6858A6EEA1}">
      <dsp:nvSpPr>
        <dsp:cNvPr id="0" name=""/>
        <dsp:cNvSpPr/>
      </dsp:nvSpPr>
      <dsp:spPr>
        <a:xfrm>
          <a:off x="4884670" y="2521500"/>
          <a:ext cx="2173202" cy="9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de-DE" sz="1600" kern="1200" dirty="0"/>
            <a:t>19 of top 20 most polluted cities in the world are in Asia </a:t>
          </a:r>
          <a:endParaRPr lang="en-US" sz="1600" kern="1200" dirty="0"/>
        </a:p>
      </dsp:txBody>
      <dsp:txXfrm>
        <a:off x="4884670" y="2521500"/>
        <a:ext cx="2173202" cy="921964"/>
      </dsp:txXfrm>
    </dsp:sp>
    <dsp:sp modelId="{47D56577-7D28-4E76-9AA3-21464986D4DD}">
      <dsp:nvSpPr>
        <dsp:cNvPr id="0" name=""/>
        <dsp:cNvSpPr/>
      </dsp:nvSpPr>
      <dsp:spPr>
        <a:xfrm>
          <a:off x="7646860" y="3493896"/>
          <a:ext cx="921964" cy="92196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0538DD-BFC7-43D7-8582-F2AD985C36BA}">
      <dsp:nvSpPr>
        <dsp:cNvPr id="0" name=""/>
        <dsp:cNvSpPr/>
      </dsp:nvSpPr>
      <dsp:spPr>
        <a:xfrm>
          <a:off x="7821847" y="3667551"/>
          <a:ext cx="534739" cy="534739"/>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015034-4E6F-4A99-B164-EBCE75BAF73D}">
      <dsp:nvSpPr>
        <dsp:cNvPr id="0" name=""/>
        <dsp:cNvSpPr/>
      </dsp:nvSpPr>
      <dsp:spPr>
        <a:xfrm>
          <a:off x="8745004" y="2877240"/>
          <a:ext cx="2173202" cy="9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de-DE" sz="1600" kern="1200" dirty="0"/>
            <a:t>Urban areas generate more than 1.2 million tonnes of municipal solid waste/day; estimated to double by 2025;</a:t>
          </a:r>
        </a:p>
        <a:p>
          <a:pPr marL="0" lvl="0" indent="0" algn="l" defTabSz="711200">
            <a:lnSpc>
              <a:spcPct val="90000"/>
            </a:lnSpc>
            <a:spcBef>
              <a:spcPct val="0"/>
            </a:spcBef>
            <a:spcAft>
              <a:spcPct val="35000"/>
            </a:spcAft>
            <a:buNone/>
          </a:pPr>
          <a:r>
            <a:rPr lang="en-US" sz="1600" kern="1200" dirty="0"/>
            <a:t> </a:t>
          </a:r>
        </a:p>
        <a:p>
          <a:pPr marL="0" lvl="0" indent="0" algn="l" defTabSz="711200">
            <a:lnSpc>
              <a:spcPct val="90000"/>
            </a:lnSpc>
            <a:spcBef>
              <a:spcPct val="0"/>
            </a:spcBef>
            <a:spcAft>
              <a:spcPct val="35000"/>
            </a:spcAft>
            <a:buNone/>
          </a:pPr>
          <a:r>
            <a:rPr lang="en-US" sz="1600" kern="1200" dirty="0"/>
            <a:t>Cities occupy  only  3  per  cent  of  the  world’s  land  but  consume 75 per cent of all natural resources, produce 50 per cent of all waste.  Produce up to 80% of GDP </a:t>
          </a:r>
        </a:p>
      </dsp:txBody>
      <dsp:txXfrm>
        <a:off x="8745004" y="2877240"/>
        <a:ext cx="2173202" cy="921964"/>
      </dsp:txXfrm>
    </dsp:sp>
    <dsp:sp modelId="{715C32F9-C3BC-4E14-B68B-D050C7E4FA32}">
      <dsp:nvSpPr>
        <dsp:cNvPr id="0" name=""/>
        <dsp:cNvSpPr/>
      </dsp:nvSpPr>
      <dsp:spPr>
        <a:xfrm>
          <a:off x="104851" y="3975468"/>
          <a:ext cx="921964" cy="92196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FFD023-97AF-4A3F-AE1F-1583CBCCDF75}">
      <dsp:nvSpPr>
        <dsp:cNvPr id="0" name=""/>
        <dsp:cNvSpPr/>
      </dsp:nvSpPr>
      <dsp:spPr>
        <a:xfrm>
          <a:off x="298463" y="4169080"/>
          <a:ext cx="534739" cy="534739"/>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450AF7-1DA0-4FF8-A2AD-B84E21026066}">
      <dsp:nvSpPr>
        <dsp:cNvPr id="0" name=""/>
        <dsp:cNvSpPr/>
      </dsp:nvSpPr>
      <dsp:spPr>
        <a:xfrm>
          <a:off x="1224379" y="3975468"/>
          <a:ext cx="2173202" cy="9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de-DE" sz="1600" kern="1200" dirty="0"/>
            <a:t>Many cities have weak urban planning and can‘t provide enough  housing, or meet water and sanitation needs</a:t>
          </a:r>
          <a:endParaRPr lang="en-US" sz="1600" kern="1200" dirty="0"/>
        </a:p>
      </dsp:txBody>
      <dsp:txXfrm>
        <a:off x="1224379" y="3975468"/>
        <a:ext cx="2173202" cy="921964"/>
      </dsp:txXfrm>
    </dsp:sp>
    <dsp:sp modelId="{8ABAD443-8459-40F8-8A32-AEF4D467D53B}">
      <dsp:nvSpPr>
        <dsp:cNvPr id="0" name=""/>
        <dsp:cNvSpPr/>
      </dsp:nvSpPr>
      <dsp:spPr>
        <a:xfrm>
          <a:off x="3776246" y="3975468"/>
          <a:ext cx="921964" cy="92196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112609-0385-4E31-9DA3-C3C5372D0CE1}">
      <dsp:nvSpPr>
        <dsp:cNvPr id="0" name=""/>
        <dsp:cNvSpPr/>
      </dsp:nvSpPr>
      <dsp:spPr>
        <a:xfrm>
          <a:off x="3969859" y="4169080"/>
          <a:ext cx="534739" cy="534739"/>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B3955A-6140-4774-BEDE-7687A16660DF}">
      <dsp:nvSpPr>
        <dsp:cNvPr id="0" name=""/>
        <dsp:cNvSpPr/>
      </dsp:nvSpPr>
      <dsp:spPr>
        <a:xfrm>
          <a:off x="4895775" y="3975468"/>
          <a:ext cx="2173202" cy="921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de-DE" sz="1600" kern="1200"/>
            <a:t>Large unmet infrastructure needs; strained resources and environment impact</a:t>
          </a:r>
          <a:endParaRPr lang="en-US" sz="1600" kern="1200"/>
        </a:p>
      </dsp:txBody>
      <dsp:txXfrm>
        <a:off x="4895775" y="3975468"/>
        <a:ext cx="2173202" cy="92196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77E0F-0B08-4FA1-9484-3267477FA39F}" type="datetimeFigureOut">
              <a:rPr lang="en-US" smtClean="0"/>
              <a:t>9/24/24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CFDC4-D18A-4498-8CF8-4725243F0B4D}" type="slidenum">
              <a:rPr lang="en-US" smtClean="0"/>
              <a:t>‹Nr.›</a:t>
            </a:fld>
            <a:endParaRPr lang="en-US"/>
          </a:p>
        </p:txBody>
      </p:sp>
    </p:spTree>
    <p:extLst>
      <p:ext uri="{BB962C8B-B14F-4D97-AF65-F5344CB8AC3E}">
        <p14:creationId xmlns:p14="http://schemas.microsoft.com/office/powerpoint/2010/main" val="207769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unfccc.int/NBF_Project" TargetMode="External"/><Relationship Id="rId3" Type="http://schemas.openxmlformats.org/officeDocument/2006/relationships/hyperlink" Target="https://www.unescap.org/kp/2022/2022-review-climate-ambition-asia-and-pacific-raising-ndc-targets-enhanced-nature-based" TargetMode="External"/><Relationship Id="rId7" Type="http://schemas.openxmlformats.org/officeDocument/2006/relationships/hyperlink" Target="https://www.unescap.org/events/asia-pacific-climate-week-register-and-participate-toda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learning.unescap.org/thematicarea/detail?id=44" TargetMode="External"/><Relationship Id="rId5" Type="http://schemas.openxmlformats.org/officeDocument/2006/relationships/hyperlink" Target="https://e-learning.unescap.org/thematicarea/detail?id=56" TargetMode="External"/><Relationship Id="rId4" Type="http://schemas.openxmlformats.org/officeDocument/2006/relationships/hyperlink" Target="https://www.unescap.org/kp/2021/accelerating-implementation-paris-agreement-asia-pacific" TargetMode="External"/><Relationship Id="rId9" Type="http://schemas.openxmlformats.org/officeDocument/2006/relationships/hyperlink" Target="https://unfccc.int/news/un-climate-change-fosters-regional-carbon-prici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nescap.org/events/2022/fifth-asia-pacific-day-ocean-5"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unescap.org/sites/default/files/ESCAP_SDG14_Policy%20Brief_Final.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nescap.org/events/2021/asia-pacific-regional-food-systems-dialogu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asset-project.or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nescap.org/events/2022/fifth-asia-pacific-day-ocean-5"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unescap.org/sites/default/files/ESCAP_SDG14_Policy%20Brief_Final.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nescap.org/projects/da11"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unescap.org/our-work/environment-development/cities-for-a-sustainable-future/asia-pacific-urban-forum" TargetMode="External"/><Relationship Id="rId4" Type="http://schemas.openxmlformats.org/officeDocument/2006/relationships/hyperlink" Target="https://vlr.unescap.or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sdghelpdesk.unescap.org/node/1264" TargetMode="External"/><Relationship Id="rId13" Type="http://schemas.openxmlformats.org/officeDocument/2006/relationships/hyperlink" Target="https://e-learning.unescap.org/thematicarea?catalog=8&amp;lang=ENG" TargetMode="External"/><Relationship Id="rId18" Type="http://schemas.openxmlformats.org/officeDocument/2006/relationships/hyperlink" Target="https://sdghelpdesk.unescap.org/" TargetMode="External"/><Relationship Id="rId3" Type="http://schemas.openxmlformats.org/officeDocument/2006/relationships/hyperlink" Target="https://www.unescap.org/our-work/environment-development/sustainability-transitions/green-growth" TargetMode="External"/><Relationship Id="rId7" Type="http://schemas.openxmlformats.org/officeDocument/2006/relationships/hyperlink" Target="https://sdghelpdesk.unescap.org/e-library/effective-stakeholder-engagement-2030-agenda-training-reference-material" TargetMode="External"/><Relationship Id="rId12" Type="http://schemas.openxmlformats.org/officeDocument/2006/relationships/hyperlink" Target="https://warpo.portal.gov.bd/sites/default/files/files/warpo.portal.gov.bd/page/36aa21b4_6236_4637_b656_cac4ff2b1228/Report%20of%20National%20Workshop%20on%20Developing%20Industrial%20Water%20Use%20Policy.pdf" TargetMode="External"/><Relationship Id="rId17" Type="http://schemas.openxmlformats.org/officeDocument/2006/relationships/hyperlink" Target="https://www.unescap.org/sites/default/d8files/event-documents/Global%20Environmental%20Commons_Layout%20050520.pdf" TargetMode="External"/><Relationship Id="rId2" Type="http://schemas.openxmlformats.org/officeDocument/2006/relationships/slide" Target="../slides/slide21.xml"/><Relationship Id="rId16" Type="http://schemas.openxmlformats.org/officeDocument/2006/relationships/hyperlink" Target="https://www.unescap.org/our-work/environment-development/sustainability-transitions/agenda-2030" TargetMode="External"/><Relationship Id="rId1" Type="http://schemas.openxmlformats.org/officeDocument/2006/relationships/notesMaster" Target="../notesMasters/notesMaster1.xml"/><Relationship Id="rId6" Type="http://schemas.openxmlformats.org/officeDocument/2006/relationships/hyperlink" Target="https://www.unescap.org/events/international-forum-public-participation-and-stakeholder-engagement-sustainable-development" TargetMode="External"/><Relationship Id="rId11" Type="http://schemas.openxmlformats.org/officeDocument/2006/relationships/hyperlink" Target="https://www.unescap.org/publications/future-asian-and-pacific-cities-2019-transformative-pathways-towards-sustainable-urban" TargetMode="External"/><Relationship Id="rId5" Type="http://schemas.openxmlformats.org/officeDocument/2006/relationships/hyperlink" Target="https://www.unescap.org/kp/2022/feasibility-study-legal-and-institutional-context-pacific-towards-development-sub-regional" TargetMode="External"/><Relationship Id="rId15" Type="http://schemas.openxmlformats.org/officeDocument/2006/relationships/hyperlink" Target="https://www.unescap.org/events/apfsd9" TargetMode="External"/><Relationship Id="rId10" Type="http://schemas.openxmlformats.org/officeDocument/2006/relationships/hyperlink" Target="https://www.unescap.org/kp/2021/asia-pacific-futures-2040-raising-ambitions-healthy-environment" TargetMode="External"/><Relationship Id="rId4" Type="http://schemas.openxmlformats.org/officeDocument/2006/relationships/hyperlink" Target="https://www.unescap.org/events/2022/17thSINGGFORUM" TargetMode="External"/><Relationship Id="rId9" Type="http://schemas.openxmlformats.org/officeDocument/2006/relationships/hyperlink" Target="https://sdghelpdesk.unescap.org/youth-voices-climate-action-campaign" TargetMode="External"/><Relationship Id="rId14" Type="http://schemas.openxmlformats.org/officeDocument/2006/relationships/hyperlink" Target="https://www.unescap.org/kp/2021/applying-behavioural-science-advance-environmental-sustainability"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response and aligned with our mandate and </a:t>
            </a:r>
            <a:r>
              <a:rPr lang="en-US" dirty="0" err="1"/>
              <a:t>subprogramme</a:t>
            </a:r>
            <a:r>
              <a:rPr lang="en-US" dirty="0"/>
              <a:t>, we focus on four key/integrated areas.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CFDC4-D18A-4498-8CF8-4725243F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361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lnSpc>
                <a:spcPct val="110000"/>
              </a:lnSpc>
              <a:spcBef>
                <a:spcPts val="0"/>
              </a:spcBef>
              <a:spcAft>
                <a:spcPts val="400"/>
              </a:spcAft>
            </a:pPr>
            <a:r>
              <a:rPr lang="en-US" sz="1800" kern="1400" dirty="0">
                <a:ln>
                  <a:noFill/>
                </a:ln>
                <a:solidFill>
                  <a:srgbClr val="595959"/>
                </a:solidFill>
                <a:effectLst/>
                <a:latin typeface="Roboto" panose="02000000000000000000" pitchFamily="2" charset="0"/>
              </a:rPr>
              <a:t>Supporting member states to raise climate ambition and action. Key activities include:  </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u="sng" kern="1400" dirty="0">
                <a:ln>
                  <a:noFill/>
                </a:ln>
                <a:solidFill>
                  <a:srgbClr val="02A69B"/>
                </a:solidFill>
                <a:effectLst/>
                <a:latin typeface="Roboto" panose="02000000000000000000" pitchFamily="2" charset="0"/>
                <a:hlinkClick r:id="rId3"/>
              </a:rPr>
              <a:t>Annual assessment report</a:t>
            </a:r>
            <a:r>
              <a:rPr lang="en-US" sz="1800" kern="1400" dirty="0">
                <a:ln>
                  <a:noFill/>
                </a:ln>
                <a:solidFill>
                  <a:srgbClr val="595959"/>
                </a:solidFill>
                <a:effectLst/>
                <a:latin typeface="Roboto" panose="02000000000000000000" pitchFamily="2" charset="0"/>
              </a:rPr>
              <a:t>: 2022 Review of Climate Ambition in Asia and the Pacific: Raising NDC targets with enhanced nature-based solutions.  </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u="sng" kern="1400" dirty="0">
                <a:ln>
                  <a:noFill/>
                </a:ln>
                <a:solidFill>
                  <a:srgbClr val="02A69B"/>
                </a:solidFill>
                <a:effectLst/>
                <a:latin typeface="Roboto" panose="02000000000000000000" pitchFamily="2" charset="0"/>
                <a:hlinkClick r:id="rId4"/>
              </a:rPr>
              <a:t>Training guide book</a:t>
            </a:r>
            <a:r>
              <a:rPr lang="en-US" sz="1800" kern="1400" dirty="0">
                <a:ln>
                  <a:noFill/>
                </a:ln>
                <a:solidFill>
                  <a:srgbClr val="595959"/>
                </a:solidFill>
                <a:effectLst/>
                <a:latin typeface="Roboto" panose="02000000000000000000" pitchFamily="2" charset="0"/>
              </a:rPr>
              <a:t>: Accelerating Implementation of the Paris Agreement in Asia-Pacific: A Guide for Policymakers (2021).</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u="sng" kern="1400" dirty="0">
                <a:ln>
                  <a:noFill/>
                </a:ln>
                <a:solidFill>
                  <a:srgbClr val="02A69B"/>
                </a:solidFill>
                <a:effectLst/>
                <a:latin typeface="Roboto" panose="02000000000000000000" pitchFamily="2" charset="0"/>
                <a:hlinkClick r:id="rId5"/>
              </a:rPr>
              <a:t>Carbon Pricing Simulation tool</a:t>
            </a:r>
            <a:r>
              <a:rPr lang="en-US" sz="1800" kern="1400" dirty="0">
                <a:ln>
                  <a:noFill/>
                </a:ln>
                <a:solidFill>
                  <a:srgbClr val="595959"/>
                </a:solidFill>
                <a:effectLst/>
                <a:latin typeface="Roboto" panose="02000000000000000000" pitchFamily="2" charset="0"/>
              </a:rPr>
              <a:t>: identifying the impacts of carbon pricing on various macroeconomic factors and supporting NDC implementation and carbon neutrality targets. </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u="sng" kern="1400" dirty="0">
                <a:ln>
                  <a:noFill/>
                </a:ln>
                <a:solidFill>
                  <a:srgbClr val="02A69B"/>
                </a:solidFill>
                <a:effectLst/>
                <a:latin typeface="Roboto" panose="02000000000000000000" pitchFamily="2" charset="0"/>
                <a:hlinkClick r:id="rId6"/>
              </a:rPr>
              <a:t>E-learning course</a:t>
            </a:r>
            <a:r>
              <a:rPr lang="en-US" sz="1800" kern="1400" dirty="0">
                <a:ln>
                  <a:noFill/>
                </a:ln>
                <a:solidFill>
                  <a:srgbClr val="595959"/>
                </a:solidFill>
                <a:effectLst/>
                <a:latin typeface="Roboto" panose="02000000000000000000" pitchFamily="2" charset="0"/>
              </a:rPr>
              <a:t>:  Methodologies for GHG Emissions Inventories and Paris Agreement Reporting (partnership with IGCE).</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u="sng" kern="1400" dirty="0">
                <a:ln>
                  <a:noFill/>
                </a:ln>
                <a:solidFill>
                  <a:srgbClr val="02A69B"/>
                </a:solidFill>
                <a:effectLst/>
                <a:latin typeface="Roboto" panose="02000000000000000000" pitchFamily="2" charset="0"/>
                <a:hlinkClick r:id="rId7"/>
              </a:rPr>
              <a:t>Asia-Pacific Climate Week</a:t>
            </a:r>
            <a:r>
              <a:rPr lang="en-US" sz="1800" kern="1400" dirty="0">
                <a:ln>
                  <a:noFill/>
                </a:ln>
                <a:solidFill>
                  <a:srgbClr val="595959"/>
                </a:solidFill>
                <a:effectLst/>
                <a:latin typeface="Roboto" panose="02000000000000000000" pitchFamily="2" charset="0"/>
              </a:rPr>
              <a:t>: voicing recommendations and supporting actions from the Asia-Pacific region on issues such as climate finance, nature-based solutions, and energy and industry transition in preparations for the UN Secretary General’s Climate Summit as well as building regional momentum for the UN Climate Change Conferences. </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kern="1400" dirty="0">
                <a:ln>
                  <a:noFill/>
                </a:ln>
                <a:solidFill>
                  <a:srgbClr val="02A69B"/>
                </a:solidFill>
                <a:effectLst/>
                <a:latin typeface="Roboto" panose="02000000000000000000" pitchFamily="2" charset="0"/>
              </a:rPr>
              <a:t>Climate Finance</a:t>
            </a:r>
            <a:r>
              <a:rPr lang="en-US" sz="1800" kern="1400" dirty="0">
                <a:ln>
                  <a:noFill/>
                </a:ln>
                <a:solidFill>
                  <a:srgbClr val="595959"/>
                </a:solidFill>
                <a:effectLst/>
                <a:latin typeface="Roboto" panose="02000000000000000000" pitchFamily="2" charset="0"/>
              </a:rPr>
              <a:t>:</a:t>
            </a:r>
            <a:r>
              <a:rPr lang="en-US" sz="1800" kern="1400" dirty="0">
                <a:ln>
                  <a:noFill/>
                </a:ln>
                <a:solidFill>
                  <a:srgbClr val="B9C14F"/>
                </a:solidFill>
                <a:effectLst/>
                <a:latin typeface="Roboto" panose="02000000000000000000" pitchFamily="2" charset="0"/>
              </a:rPr>
              <a:t> </a:t>
            </a:r>
            <a:r>
              <a:rPr lang="en-US" sz="1800" kern="1400" dirty="0">
                <a:ln>
                  <a:noFill/>
                </a:ln>
                <a:solidFill>
                  <a:srgbClr val="595959"/>
                </a:solidFill>
                <a:effectLst/>
                <a:latin typeface="Roboto" panose="02000000000000000000" pitchFamily="2" charset="0"/>
              </a:rPr>
              <a:t>Partnering with the UN Climate Change Secretariat (UNFCCC) on the </a:t>
            </a:r>
            <a:r>
              <a:rPr lang="en-US" sz="1800" u="sng" kern="1400" dirty="0">
                <a:ln>
                  <a:noFill/>
                </a:ln>
                <a:solidFill>
                  <a:srgbClr val="02A69B"/>
                </a:solidFill>
                <a:effectLst/>
                <a:latin typeface="Roboto" panose="02000000000000000000" pitchFamily="2" charset="0"/>
                <a:hlinkClick r:id="rId8"/>
              </a:rPr>
              <a:t>Needs-based Finance</a:t>
            </a:r>
            <a:r>
              <a:rPr lang="en-US" sz="1800" kern="1400" dirty="0">
                <a:ln>
                  <a:noFill/>
                </a:ln>
                <a:solidFill>
                  <a:srgbClr val="B9C14F"/>
                </a:solidFill>
                <a:effectLst/>
                <a:latin typeface="Roboto" panose="02000000000000000000" pitchFamily="2" charset="0"/>
              </a:rPr>
              <a:t> </a:t>
            </a:r>
            <a:r>
              <a:rPr lang="en-US" sz="1800" kern="1400" dirty="0">
                <a:ln>
                  <a:noFill/>
                </a:ln>
                <a:solidFill>
                  <a:srgbClr val="595959"/>
                </a:solidFill>
                <a:effectLst/>
                <a:latin typeface="Roboto" panose="02000000000000000000" pitchFamily="2" charset="0"/>
              </a:rPr>
              <a:t>project to enhance Asian-Pacific countries’ access and mobilization of climate finance; and supporting </a:t>
            </a:r>
            <a:r>
              <a:rPr lang="en-US" sz="1800" u="sng" kern="1400" dirty="0">
                <a:ln>
                  <a:noFill/>
                </a:ln>
                <a:solidFill>
                  <a:srgbClr val="02A69B"/>
                </a:solidFill>
                <a:effectLst/>
                <a:latin typeface="Roboto" panose="02000000000000000000" pitchFamily="2" charset="0"/>
                <a:hlinkClick r:id="rId9"/>
              </a:rPr>
              <a:t>Regional Dialogues on Carbon Pricing</a:t>
            </a:r>
            <a:r>
              <a:rPr lang="en-US" sz="1800" kern="1400" dirty="0">
                <a:ln>
                  <a:noFill/>
                </a:ln>
                <a:solidFill>
                  <a:srgbClr val="02A69B"/>
                </a:solidFill>
                <a:effectLst/>
                <a:latin typeface="Roboto" panose="02000000000000000000" pitchFamily="2" charset="0"/>
              </a:rPr>
              <a:t> </a:t>
            </a:r>
            <a:r>
              <a:rPr lang="en-US" sz="1800" kern="1400" dirty="0">
                <a:ln>
                  <a:noFill/>
                </a:ln>
                <a:solidFill>
                  <a:srgbClr val="595959"/>
                </a:solidFill>
                <a:effectLst/>
                <a:latin typeface="Roboto" panose="02000000000000000000" pitchFamily="2" charset="0"/>
              </a:rPr>
              <a:t>(</a:t>
            </a:r>
            <a:r>
              <a:rPr lang="en-US" sz="1800" kern="1400" dirty="0" err="1">
                <a:ln>
                  <a:noFill/>
                </a:ln>
                <a:solidFill>
                  <a:srgbClr val="595959"/>
                </a:solidFill>
                <a:effectLst/>
                <a:latin typeface="Roboto" panose="02000000000000000000" pitchFamily="2" charset="0"/>
              </a:rPr>
              <a:t>REdiCAP</a:t>
            </a:r>
            <a:r>
              <a:rPr lang="en-US" sz="1800" kern="1400" dirty="0">
                <a:ln>
                  <a:noFill/>
                </a:ln>
                <a:solidFill>
                  <a:srgbClr val="595959"/>
                </a:solidFill>
                <a:effectLst/>
                <a:latin typeface="Roboto" panose="02000000000000000000" pitchFamily="2" charset="0"/>
              </a:rPr>
              <a:t>) organized under the UNFCCC Collaborative Instruments for Ambitious Climate Action (</a:t>
            </a:r>
            <a:r>
              <a:rPr lang="en-US" sz="1800" kern="1400" dirty="0" err="1">
                <a:ln>
                  <a:noFill/>
                </a:ln>
                <a:solidFill>
                  <a:srgbClr val="595959"/>
                </a:solidFill>
                <a:effectLst/>
                <a:latin typeface="Roboto" panose="02000000000000000000" pitchFamily="2" charset="0"/>
              </a:rPr>
              <a:t>CiACA</a:t>
            </a:r>
            <a:r>
              <a:rPr lang="en-US" sz="1800" kern="1400" dirty="0">
                <a:ln>
                  <a:noFill/>
                </a:ln>
                <a:solidFill>
                  <a:srgbClr val="595959"/>
                </a:solidFill>
                <a:effectLst/>
                <a:latin typeface="Roboto" panose="02000000000000000000" pitchFamily="2" charset="0"/>
              </a:rPr>
              <a:t>) workstream.</a:t>
            </a:r>
            <a:endParaRPr lang="en-US" sz="1800" kern="1400" dirty="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E0CFDC4-D18A-4498-8CF8-4725243F0B4D}" type="slidenum">
              <a:rPr lang="en-US" smtClean="0"/>
              <a:t>11</a:t>
            </a:fld>
            <a:endParaRPr lang="en-US"/>
          </a:p>
        </p:txBody>
      </p:sp>
    </p:spTree>
    <p:extLst>
      <p:ext uri="{BB962C8B-B14F-4D97-AF65-F5344CB8AC3E}">
        <p14:creationId xmlns:p14="http://schemas.microsoft.com/office/powerpoint/2010/main" val="1370885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0CFDC4-D18A-4498-8CF8-4725243F0B4D}" type="slidenum">
              <a:rPr lang="en-US" smtClean="0"/>
              <a:t>12</a:t>
            </a:fld>
            <a:endParaRPr lang="en-US"/>
          </a:p>
        </p:txBody>
      </p:sp>
    </p:spTree>
    <p:extLst>
      <p:ext uri="{BB962C8B-B14F-4D97-AF65-F5344CB8AC3E}">
        <p14:creationId xmlns:p14="http://schemas.microsoft.com/office/powerpoint/2010/main" val="4220229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Providing tools to support cities in making evidence-based decisions on urban air pollution reduction, using innovative data, machine learning modelling systems, and forecasting methodologies, such as the </a:t>
            </a:r>
            <a:r>
              <a:rPr lang="en-US" sz="1800" kern="1400">
                <a:ln>
                  <a:noFill/>
                </a:ln>
                <a:solidFill>
                  <a:srgbClr val="02A69B"/>
                </a:solidFill>
                <a:effectLst/>
                <a:latin typeface="Roboto" panose="02000000000000000000" pitchFamily="2" charset="0"/>
              </a:rPr>
              <a:t>Building the Pan-Asia Partnership for Geospatial Air Pollution Information Program</a:t>
            </a:r>
            <a:r>
              <a:rPr lang="en-US" sz="1800" kern="1400">
                <a:ln>
                  <a:noFill/>
                </a:ln>
                <a:solidFill>
                  <a:srgbClr val="595959"/>
                </a:solidFill>
                <a:effectLst/>
                <a:latin typeface="Roboto" panose="02000000000000000000" pitchFamily="2" charset="0"/>
              </a:rPr>
              <a:t>.  </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Supporting city-level air pollution mitigation policies with the procurement of air quality sensors and air filters, to bolster air quality measuring and monitoring capacity and harm-reduction initiatives through the </a:t>
            </a:r>
            <a:r>
              <a:rPr lang="en-US" sz="1800" kern="1400">
                <a:ln>
                  <a:noFill/>
                </a:ln>
                <a:solidFill>
                  <a:srgbClr val="02A69B"/>
                </a:solidFill>
                <a:effectLst/>
                <a:latin typeface="Roboto" panose="02000000000000000000" pitchFamily="2" charset="0"/>
              </a:rPr>
              <a:t>Urban Air Pollution Project</a:t>
            </a:r>
            <a:r>
              <a:rPr lang="en-US" sz="1800" kern="1400">
                <a:ln>
                  <a:noFill/>
                </a:ln>
                <a:solidFill>
                  <a:srgbClr val="595959"/>
                </a:solidFill>
                <a:effectLst/>
                <a:latin typeface="Roboto" panose="02000000000000000000" pitchFamily="2" charset="0"/>
              </a:rPr>
              <a:t>.  </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Strengthening regional collaboration and local action on air pollution through a </a:t>
            </a:r>
            <a:r>
              <a:rPr lang="en-US" sz="1800" kern="1400">
                <a:ln>
                  <a:noFill/>
                </a:ln>
                <a:solidFill>
                  <a:srgbClr val="02A69B"/>
                </a:solidFill>
                <a:effectLst/>
                <a:latin typeface="Roboto" panose="02000000000000000000" pitchFamily="2" charset="0"/>
              </a:rPr>
              <a:t>regional modality</a:t>
            </a:r>
            <a:r>
              <a:rPr lang="en-US" sz="1800" kern="1400">
                <a:ln>
                  <a:noFill/>
                </a:ln>
                <a:solidFill>
                  <a:srgbClr val="595959"/>
                </a:solidFill>
                <a:effectLst/>
                <a:latin typeface="Roboto" panose="02000000000000000000" pitchFamily="2" charset="0"/>
              </a:rPr>
              <a:t>, such the Urban Air Pollution Project Action Planning Workshop, and the 2nd Online Research Symposium on Air Pollution.  </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Implementing pilot projects including, </a:t>
            </a:r>
            <a:r>
              <a:rPr lang="en-US" sz="1800" kern="1400">
                <a:ln>
                  <a:noFill/>
                </a:ln>
                <a:solidFill>
                  <a:srgbClr val="02A69B"/>
                </a:solidFill>
                <a:effectLst/>
                <a:latin typeface="Roboto" panose="02000000000000000000" pitchFamily="2" charset="0"/>
              </a:rPr>
              <a:t>Mechanization Solutions for Integrated Management of Straw Residue and Air Pollution Monitoring</a:t>
            </a:r>
            <a:r>
              <a:rPr lang="en-US" sz="1800" kern="1400">
                <a:ln>
                  <a:noFill/>
                </a:ln>
                <a:solidFill>
                  <a:srgbClr val="595959"/>
                </a:solidFill>
                <a:effectLst/>
                <a:latin typeface="Roboto" panose="02000000000000000000" pitchFamily="2" charset="0"/>
              </a:rPr>
              <a:t>, among others.  </a:t>
            </a:r>
            <a:endParaRPr lang="en-US" sz="1800" kern="1400">
              <a:ln>
                <a:noFill/>
              </a:ln>
              <a:solidFill>
                <a:srgbClr val="000000"/>
              </a:solidFill>
              <a:effectLst/>
              <a:latin typeface="Times New Roman" panose="02020603050405020304" pitchFamily="18" charset="0"/>
            </a:endParaRPr>
          </a:p>
          <a:p>
            <a:pPr marL="0" marR="0" indent="0" algn="l">
              <a:lnSpc>
                <a:spcPct val="110000"/>
              </a:lnSpc>
              <a:spcBef>
                <a:spcPts val="0"/>
              </a:spcBef>
              <a:spcAft>
                <a:spcPts val="200"/>
              </a:spcAft>
            </a:pPr>
            <a:r>
              <a:rPr lang="en-US" sz="1800" kern="1400">
                <a:ln>
                  <a:noFill/>
                </a:ln>
                <a:solidFill>
                  <a:srgbClr val="595959"/>
                </a:solidFill>
                <a:effectLst/>
                <a:latin typeface="Roboto" panose="02000000000000000000" pitchFamily="2" charset="0"/>
              </a:rPr>
              <a:t> </a:t>
            </a:r>
            <a:endParaRPr lang="en-US" sz="1800" kern="140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800" kern="1400">
                <a:ln>
                  <a:noFill/>
                </a:ln>
                <a:solidFill>
                  <a:srgbClr val="000000"/>
                </a:solidFill>
                <a:effectLst/>
                <a:latin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9E0CFDC4-D18A-4498-8CF8-4725243F0B4D}" type="slidenum">
              <a:rPr lang="en-US" smtClean="0"/>
              <a:t>13</a:t>
            </a:fld>
            <a:endParaRPr lang="en-US"/>
          </a:p>
        </p:txBody>
      </p:sp>
    </p:spTree>
    <p:extLst>
      <p:ext uri="{BB962C8B-B14F-4D97-AF65-F5344CB8AC3E}">
        <p14:creationId xmlns:p14="http://schemas.microsoft.com/office/powerpoint/2010/main" val="290102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kern="1400" dirty="0">
                <a:ln>
                  <a:noFill/>
                </a:ln>
                <a:solidFill>
                  <a:srgbClr val="595959"/>
                </a:solidFill>
                <a:effectLst/>
                <a:latin typeface="Roboto" panose="02000000000000000000" pitchFamily="2" charset="0"/>
              </a:rPr>
              <a:t>Hosting </a:t>
            </a:r>
            <a:r>
              <a:rPr lang="en-US" sz="1800" u="sng" kern="1400" dirty="0">
                <a:ln>
                  <a:noFill/>
                </a:ln>
                <a:solidFill>
                  <a:srgbClr val="F6991E"/>
                </a:solidFill>
                <a:effectLst/>
                <a:latin typeface="Roboto" panose="02000000000000000000" pitchFamily="2" charset="0"/>
                <a:hlinkClick r:id="rId3"/>
              </a:rPr>
              <a:t>Asia-Pacific Day for the Ocean annually</a:t>
            </a:r>
            <a:r>
              <a:rPr lang="en-US" sz="1800" kern="1400" dirty="0">
                <a:ln>
                  <a:noFill/>
                </a:ln>
                <a:solidFill>
                  <a:srgbClr val="F6991E"/>
                </a:solidFill>
                <a:effectLst/>
                <a:latin typeface="Roboto" panose="02000000000000000000" pitchFamily="2" charset="0"/>
              </a:rPr>
              <a:t> </a:t>
            </a:r>
            <a:r>
              <a:rPr lang="en-US" sz="1800" kern="1400" dirty="0">
                <a:ln>
                  <a:noFill/>
                </a:ln>
                <a:solidFill>
                  <a:srgbClr val="595959"/>
                </a:solidFill>
                <a:effectLst/>
                <a:latin typeface="Roboto" panose="02000000000000000000" pitchFamily="2" charset="0"/>
              </a:rPr>
              <a:t>to promote the engagement of all stakeholders, including civil society, the youth, academia, the private sector and the scientific community for the conservation and sustainable use of the oceans, seas and marine resources.</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kern="1400" dirty="0">
                <a:ln>
                  <a:noFill/>
                </a:ln>
                <a:solidFill>
                  <a:srgbClr val="595959"/>
                </a:solidFill>
                <a:effectLst/>
                <a:latin typeface="Roboto" panose="02000000000000000000" pitchFamily="2" charset="0"/>
              </a:rPr>
              <a:t>Hosting the </a:t>
            </a:r>
            <a:r>
              <a:rPr lang="en-US" sz="1800" kern="1400" dirty="0">
                <a:ln>
                  <a:noFill/>
                </a:ln>
                <a:solidFill>
                  <a:srgbClr val="F6991E"/>
                </a:solidFill>
                <a:effectLst/>
                <a:latin typeface="Roboto" panose="02000000000000000000" pitchFamily="2" charset="0"/>
              </a:rPr>
              <a:t>Regional Decade Program: Accelerating the delivery of SDG14 in Asia and the Pacific</a:t>
            </a:r>
            <a:r>
              <a:rPr lang="en-US" sz="1800" kern="1400" dirty="0">
                <a:ln>
                  <a:noFill/>
                </a:ln>
                <a:solidFill>
                  <a:srgbClr val="595959"/>
                </a:solidFill>
                <a:effectLst/>
                <a:latin typeface="Roboto" panose="02000000000000000000" pitchFamily="2" charset="0"/>
              </a:rPr>
              <a:t>, in line with the UN Decade of Ocean Science for Sustainable Development (2021-2030) and through membership in UN-Oceans.</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kern="1400" dirty="0">
                <a:ln>
                  <a:noFill/>
                </a:ln>
                <a:solidFill>
                  <a:srgbClr val="595959"/>
                </a:solidFill>
                <a:effectLst/>
                <a:latin typeface="Roboto" panose="02000000000000000000" pitchFamily="2" charset="0"/>
              </a:rPr>
              <a:t>Developing a </a:t>
            </a:r>
            <a:r>
              <a:rPr lang="en-US" sz="1800" u="sng" kern="1400" dirty="0">
                <a:ln>
                  <a:noFill/>
                </a:ln>
                <a:solidFill>
                  <a:srgbClr val="F6991E"/>
                </a:solidFill>
                <a:effectLst/>
                <a:latin typeface="Roboto" panose="02000000000000000000" pitchFamily="2" charset="0"/>
                <a:hlinkClick r:id="rId4"/>
              </a:rPr>
              <a:t>SDG 14 accelerator tool</a:t>
            </a:r>
            <a:r>
              <a:rPr lang="en-US" sz="1800" kern="1400" dirty="0">
                <a:ln>
                  <a:noFill/>
                </a:ln>
                <a:solidFill>
                  <a:srgbClr val="595959"/>
                </a:solidFill>
                <a:effectLst/>
                <a:latin typeface="Roboto" panose="02000000000000000000" pitchFamily="2" charset="0"/>
              </a:rPr>
              <a:t> to scope governance gaps and opportunities for prioritizing action in implementing SDG 14: life below water. The accelerator is designed as a strategic planning instrument for governments in the Asia-Pacific region operating in data-limited contexts. </a:t>
            </a:r>
            <a:endParaRPr lang="en-US" sz="1800" kern="1400" dirty="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E0CFDC4-D18A-4498-8CF8-4725243F0B4D}" type="slidenum">
              <a:rPr lang="en-US" smtClean="0"/>
              <a:t>14</a:t>
            </a:fld>
            <a:endParaRPr lang="en-US"/>
          </a:p>
        </p:txBody>
      </p:sp>
    </p:spTree>
    <p:extLst>
      <p:ext uri="{BB962C8B-B14F-4D97-AF65-F5344CB8AC3E}">
        <p14:creationId xmlns:p14="http://schemas.microsoft.com/office/powerpoint/2010/main" val="4028674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Hosting the </a:t>
            </a:r>
            <a:r>
              <a:rPr lang="en-US" sz="1800" u="sng" kern="1400">
                <a:ln>
                  <a:noFill/>
                </a:ln>
                <a:solidFill>
                  <a:srgbClr val="F6991E"/>
                </a:solidFill>
                <a:effectLst/>
                <a:latin typeface="Roboto" panose="02000000000000000000" pitchFamily="2" charset="0"/>
                <a:hlinkClick r:id="rId3"/>
              </a:rPr>
              <a:t>Asia-Pacific Regional Food System Dialogue</a:t>
            </a:r>
            <a:r>
              <a:rPr lang="en-US" sz="1800" kern="1400">
                <a:ln>
                  <a:noFill/>
                </a:ln>
                <a:solidFill>
                  <a:srgbClr val="595959"/>
                </a:solidFill>
                <a:effectLst/>
                <a:latin typeface="Roboto" panose="02000000000000000000" pitchFamily="2" charset="0"/>
              </a:rPr>
              <a:t>, in the lead up to the Food System Summit 2021, to raise awareness and strengthen regional cooperation and national action on food systems transformation. </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Supporting the </a:t>
            </a:r>
            <a:r>
              <a:rPr lang="en-US" sz="1800" u="sng" kern="1400">
                <a:ln>
                  <a:noFill/>
                </a:ln>
                <a:solidFill>
                  <a:srgbClr val="F6991E"/>
                </a:solidFill>
                <a:effectLst/>
                <a:latin typeface="Roboto" panose="02000000000000000000" pitchFamily="2" charset="0"/>
                <a:hlinkClick r:id="rId4"/>
              </a:rPr>
              <a:t>Agroecology and Safe food System Transitions (ASSET) project (2020-2025)</a:t>
            </a:r>
            <a:r>
              <a:rPr lang="en-US" sz="1800" kern="1400">
                <a:ln>
                  <a:noFill/>
                </a:ln>
                <a:solidFill>
                  <a:srgbClr val="F6991E"/>
                </a:solidFill>
                <a:effectLst/>
                <a:latin typeface="Roboto" panose="02000000000000000000" pitchFamily="2" charset="0"/>
              </a:rPr>
              <a:t> </a:t>
            </a:r>
            <a:r>
              <a:rPr lang="en-US" sz="1800" kern="1400">
                <a:ln>
                  <a:noFill/>
                </a:ln>
                <a:solidFill>
                  <a:srgbClr val="595959"/>
                </a:solidFill>
                <a:effectLst/>
                <a:latin typeface="Roboto" panose="02000000000000000000" pitchFamily="2" charset="0"/>
              </a:rPr>
              <a:t>to promote agroecological transitions in South-East Asian countries, including hosting a multi-stakeholder dialogue and developing a policy guide in collaboration with ASEAN.</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Partnering with WFP and FAO to develop a </a:t>
            </a:r>
            <a:r>
              <a:rPr lang="en-US" sz="1800" kern="1400">
                <a:ln>
                  <a:noFill/>
                </a:ln>
                <a:solidFill>
                  <a:srgbClr val="F6991E"/>
                </a:solidFill>
                <a:effectLst/>
                <a:latin typeface="Roboto" panose="02000000000000000000" pitchFamily="2" charset="0"/>
              </a:rPr>
              <a:t>framework to assess multidimensional risks in food systems </a:t>
            </a:r>
            <a:r>
              <a:rPr lang="en-US" sz="1800" kern="1400">
                <a:ln>
                  <a:noFill/>
                </a:ln>
                <a:solidFill>
                  <a:srgbClr val="595959"/>
                </a:solidFill>
                <a:effectLst/>
                <a:latin typeface="Roboto" panose="02000000000000000000" pitchFamily="2" charset="0"/>
              </a:rPr>
              <a:t>in Asian-Pacific countries, in the context climate change, price shocks, conflicts and other dimensions of risks, with the aim to inform and strengthen the operation of food systems transformation pathways from a risk perspective.</a:t>
            </a:r>
            <a:endParaRPr lang="en-US" sz="1800" kern="140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800" kern="1400">
                <a:ln>
                  <a:noFill/>
                </a:ln>
                <a:solidFill>
                  <a:srgbClr val="000000"/>
                </a:solidFill>
                <a:effectLst/>
                <a:latin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9E0CFDC4-D18A-4498-8CF8-4725243F0B4D}" type="slidenum">
              <a:rPr lang="en-US" smtClean="0"/>
              <a:t>15</a:t>
            </a:fld>
            <a:endParaRPr lang="en-US"/>
          </a:p>
        </p:txBody>
      </p:sp>
    </p:spTree>
    <p:extLst>
      <p:ext uri="{BB962C8B-B14F-4D97-AF65-F5344CB8AC3E}">
        <p14:creationId xmlns:p14="http://schemas.microsoft.com/office/powerpoint/2010/main" val="1056539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Hosting </a:t>
            </a:r>
            <a:r>
              <a:rPr lang="en-US" sz="1800" u="sng" kern="1400">
                <a:ln>
                  <a:noFill/>
                </a:ln>
                <a:solidFill>
                  <a:srgbClr val="F6991E"/>
                </a:solidFill>
                <a:effectLst/>
                <a:latin typeface="Roboto" panose="02000000000000000000" pitchFamily="2" charset="0"/>
                <a:hlinkClick r:id="rId3"/>
              </a:rPr>
              <a:t>Asia-Pacific Day for the Ocean annually</a:t>
            </a:r>
            <a:r>
              <a:rPr lang="en-US" sz="1800" kern="1400">
                <a:ln>
                  <a:noFill/>
                </a:ln>
                <a:solidFill>
                  <a:srgbClr val="F6991E"/>
                </a:solidFill>
                <a:effectLst/>
                <a:latin typeface="Roboto" panose="02000000000000000000" pitchFamily="2" charset="0"/>
              </a:rPr>
              <a:t> </a:t>
            </a:r>
            <a:r>
              <a:rPr lang="en-US" sz="1800" kern="1400">
                <a:ln>
                  <a:noFill/>
                </a:ln>
                <a:solidFill>
                  <a:srgbClr val="595959"/>
                </a:solidFill>
                <a:effectLst/>
                <a:latin typeface="Roboto" panose="02000000000000000000" pitchFamily="2" charset="0"/>
              </a:rPr>
              <a:t>to promote the engagement of all stakeholders, including civil society, the youth, academia, the private sector and the scientific community for the conservation and sustainable use of the oceans, seas and marine resources.</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Hosting the </a:t>
            </a:r>
            <a:r>
              <a:rPr lang="en-US" sz="1800" kern="1400">
                <a:ln>
                  <a:noFill/>
                </a:ln>
                <a:solidFill>
                  <a:srgbClr val="F6991E"/>
                </a:solidFill>
                <a:effectLst/>
                <a:latin typeface="Roboto" panose="02000000000000000000" pitchFamily="2" charset="0"/>
              </a:rPr>
              <a:t>Regional Decade Program: Accelerating the delivery of SDG14 in Asia and the Pacific</a:t>
            </a:r>
            <a:r>
              <a:rPr lang="en-US" sz="1800" kern="1400">
                <a:ln>
                  <a:noFill/>
                </a:ln>
                <a:solidFill>
                  <a:srgbClr val="595959"/>
                </a:solidFill>
                <a:effectLst/>
                <a:latin typeface="Roboto" panose="02000000000000000000" pitchFamily="2" charset="0"/>
              </a:rPr>
              <a:t>, in line with the UN Decade of Ocean Science for Sustainable Development (2021-2030) and through membership in UN-Oceans.</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Developing a </a:t>
            </a:r>
            <a:r>
              <a:rPr lang="en-US" sz="1800" u="sng" kern="1400">
                <a:ln>
                  <a:noFill/>
                </a:ln>
                <a:solidFill>
                  <a:srgbClr val="F6991E"/>
                </a:solidFill>
                <a:effectLst/>
                <a:latin typeface="Roboto" panose="02000000000000000000" pitchFamily="2" charset="0"/>
                <a:hlinkClick r:id="rId4"/>
              </a:rPr>
              <a:t>SDG 14 accelerator tool</a:t>
            </a:r>
            <a:r>
              <a:rPr lang="en-US" sz="1800" kern="1400">
                <a:ln>
                  <a:noFill/>
                </a:ln>
                <a:solidFill>
                  <a:srgbClr val="595959"/>
                </a:solidFill>
                <a:effectLst/>
                <a:latin typeface="Roboto" panose="02000000000000000000" pitchFamily="2" charset="0"/>
              </a:rPr>
              <a:t> to scope governance gaps and opportunities for prioritizing action in implementing SDG 14: life below water. The accelerator is designed as a strategic planning instrument for governments in the Asia-Pacific region operating in data-limited contexts. </a:t>
            </a:r>
            <a:endParaRPr lang="en-US" sz="1800" kern="140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800" kern="1400">
                <a:ln>
                  <a:noFill/>
                </a:ln>
                <a:solidFill>
                  <a:srgbClr val="000000"/>
                </a:solidFill>
                <a:effectLst/>
                <a:latin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9E0CFDC4-D18A-4498-8CF8-4725243F0B4D}" type="slidenum">
              <a:rPr lang="en-US" smtClean="0"/>
              <a:t>16</a:t>
            </a:fld>
            <a:endParaRPr lang="en-US"/>
          </a:p>
        </p:txBody>
      </p:sp>
    </p:spTree>
    <p:extLst>
      <p:ext uri="{BB962C8B-B14F-4D97-AF65-F5344CB8AC3E}">
        <p14:creationId xmlns:p14="http://schemas.microsoft.com/office/powerpoint/2010/main" val="360118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0CFDC4-D18A-4498-8CF8-4725243F0B4D}" type="slidenum">
              <a:rPr lang="en-US" smtClean="0"/>
              <a:t>17</a:t>
            </a:fld>
            <a:endParaRPr lang="en-US"/>
          </a:p>
        </p:txBody>
      </p:sp>
    </p:spTree>
    <p:extLst>
      <p:ext uri="{BB962C8B-B14F-4D97-AF65-F5344CB8AC3E}">
        <p14:creationId xmlns:p14="http://schemas.microsoft.com/office/powerpoint/2010/main" val="3198735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u="sng" kern="1400">
                <a:ln>
                  <a:noFill/>
                </a:ln>
                <a:solidFill>
                  <a:srgbClr val="F44F4E"/>
                </a:solidFill>
                <a:effectLst/>
                <a:latin typeface="Roboto" panose="02000000000000000000" pitchFamily="2" charset="0"/>
                <a:hlinkClick r:id="rId3"/>
              </a:rPr>
              <a:t>Localizing the SDGs</a:t>
            </a:r>
            <a:r>
              <a:rPr lang="en-US" sz="1800" kern="1400">
                <a:ln>
                  <a:noFill/>
                </a:ln>
                <a:solidFill>
                  <a:srgbClr val="F44F4E"/>
                </a:solidFill>
                <a:effectLst/>
                <a:latin typeface="Roboto" panose="02000000000000000000" pitchFamily="2" charset="0"/>
              </a:rPr>
              <a:t> </a:t>
            </a:r>
            <a:r>
              <a:rPr lang="en-US" sz="1800" kern="1400">
                <a:ln>
                  <a:noFill/>
                </a:ln>
                <a:solidFill>
                  <a:srgbClr val="595959"/>
                </a:solidFill>
                <a:effectLst/>
                <a:latin typeface="Roboto" panose="02000000000000000000" pitchFamily="2" charset="0"/>
              </a:rPr>
              <a:t>: translating the Global Goals into relevant, actionable and attainable priorities at the local level is a vital first step in leveraging action for addressing the multiple interlinked crises and promoting sustainable urban development.</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u="sng" kern="1400">
                <a:ln>
                  <a:noFill/>
                </a:ln>
                <a:solidFill>
                  <a:srgbClr val="F44F4E"/>
                </a:solidFill>
                <a:effectLst/>
                <a:latin typeface="Roboto" panose="02000000000000000000" pitchFamily="2" charset="0"/>
                <a:hlinkClick r:id="rId4"/>
              </a:rPr>
              <a:t>Voluntary Local Reviews (VLRs)</a:t>
            </a:r>
            <a:r>
              <a:rPr lang="en-US" sz="1800" kern="1400">
                <a:ln>
                  <a:noFill/>
                </a:ln>
                <a:solidFill>
                  <a:srgbClr val="F44F4E"/>
                </a:solidFill>
                <a:effectLst/>
                <a:latin typeface="Roboto" panose="02000000000000000000" pitchFamily="2" charset="0"/>
              </a:rPr>
              <a:t> </a:t>
            </a:r>
            <a:r>
              <a:rPr lang="en-US" sz="1800" kern="1400">
                <a:ln>
                  <a:noFill/>
                </a:ln>
                <a:solidFill>
                  <a:srgbClr val="595959"/>
                </a:solidFill>
                <a:effectLst/>
                <a:latin typeface="Roboto" panose="02000000000000000000" pitchFamily="2" charset="0"/>
              </a:rPr>
              <a:t>: spreading awareness on the SDGs with local communities and accelerating uptake across all municipal departments, strengthening horizontal and vertical coordination, as well as more informed decision making.</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SDG 11 Under Review: a regional assessment of progress on SDG 11 at the Asia-Pacific Forum on Sustainable Development (APFSD) that will serve as an input to the High-Level Political Forum (HLPF).</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Held every four to five years, the </a:t>
            </a:r>
            <a:r>
              <a:rPr lang="en-US" sz="1800" u="sng" kern="1400">
                <a:ln>
                  <a:noFill/>
                </a:ln>
                <a:solidFill>
                  <a:srgbClr val="F44F4E"/>
                </a:solidFill>
                <a:effectLst/>
                <a:latin typeface="Roboto" panose="02000000000000000000" pitchFamily="2" charset="0"/>
                <a:hlinkClick r:id="rId5"/>
              </a:rPr>
              <a:t>Forum</a:t>
            </a:r>
            <a:r>
              <a:rPr lang="en-US" sz="1800" kern="1400">
                <a:ln>
                  <a:noFill/>
                </a:ln>
                <a:solidFill>
                  <a:srgbClr val="595959"/>
                </a:solidFill>
                <a:effectLst/>
                <a:latin typeface="Roboto" panose="02000000000000000000" pitchFamily="2" charset="0"/>
              </a:rPr>
              <a:t> is the largest regional gathering of urban stakeholders, engaging policymakers from local and national governments, financial institutions, civil society, the academia, the urban training-research community and private sector to discuss innovative solutions, identify common actions and objectives and strengthen effective partnerships to achieve sustainable urban development. </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Symbol" panose="05050102010706020507" pitchFamily="18" charset="2"/>
              </a:rPr>
              <a:t>·</a:t>
            </a:r>
            <a:r>
              <a:rPr lang="en-US" sz="1800" kern="1400">
                <a:ln>
                  <a:noFill/>
                </a:ln>
                <a:solidFill>
                  <a:srgbClr val="000000"/>
                </a:solidFill>
                <a:effectLst/>
                <a:latin typeface="Times New Roman" panose="02020603050405020304" pitchFamily="18" charset="0"/>
              </a:rPr>
              <a:t> </a:t>
            </a:r>
            <a:r>
              <a:rPr lang="en-US" sz="1800" kern="1400">
                <a:ln>
                  <a:noFill/>
                </a:ln>
                <a:solidFill>
                  <a:srgbClr val="595959"/>
                </a:solidFill>
                <a:effectLst/>
                <a:latin typeface="Roboto" panose="02000000000000000000" pitchFamily="2" charset="0"/>
              </a:rPr>
              <a:t>ESCAP’s fourth flagship ‘cities’ report, with previous iterations in 2011, 2015 and 2019, having been developed in partnership with other UN, multilateral, and non-government entities will be launched in October 2023 – serving as the key background document for participants of the </a:t>
            </a:r>
            <a:r>
              <a:rPr lang="en-US" sz="1800" kern="1400">
                <a:ln>
                  <a:noFill/>
                </a:ln>
                <a:solidFill>
                  <a:srgbClr val="F44F4E"/>
                </a:solidFill>
                <a:effectLst/>
                <a:latin typeface="Roboto" panose="02000000000000000000" pitchFamily="2" charset="0"/>
              </a:rPr>
              <a:t>8</a:t>
            </a:r>
            <a:r>
              <a:rPr lang="en-US" sz="1800" kern="1400" baseline="30000">
                <a:ln>
                  <a:noFill/>
                </a:ln>
                <a:solidFill>
                  <a:srgbClr val="F44F4E"/>
                </a:solidFill>
                <a:effectLst/>
                <a:latin typeface="Roboto" panose="02000000000000000000" pitchFamily="2" charset="0"/>
              </a:rPr>
              <a:t>th </a:t>
            </a:r>
            <a:r>
              <a:rPr lang="en-US" sz="1800" kern="1400">
                <a:ln>
                  <a:noFill/>
                </a:ln>
                <a:solidFill>
                  <a:srgbClr val="F44F4E"/>
                </a:solidFill>
                <a:effectLst/>
                <a:latin typeface="Roboto" panose="02000000000000000000" pitchFamily="2" charset="0"/>
              </a:rPr>
              <a:t>Asia Pacific Urban Forum</a:t>
            </a:r>
            <a:r>
              <a:rPr lang="en-US" sz="1800" kern="1400">
                <a:ln>
                  <a:noFill/>
                </a:ln>
                <a:solidFill>
                  <a:srgbClr val="595959"/>
                </a:solidFill>
                <a:effectLst/>
                <a:latin typeface="Roboto" panose="02000000000000000000" pitchFamily="2" charset="0"/>
              </a:rPr>
              <a:t> in Suwon City, Republic of Korea. </a:t>
            </a: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a:ln>
                  <a:noFill/>
                </a:ln>
                <a:solidFill>
                  <a:srgbClr val="595959"/>
                </a:solidFill>
                <a:effectLst/>
                <a:latin typeface="Roboto" panose="02000000000000000000" pitchFamily="2" charset="0"/>
              </a:rPr>
              <a:t> </a:t>
            </a:r>
            <a:endParaRPr lang="en-US" sz="1800" kern="140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800" kern="1400">
                <a:ln>
                  <a:noFill/>
                </a:ln>
                <a:solidFill>
                  <a:srgbClr val="000000"/>
                </a:solidFill>
                <a:effectLst/>
                <a:latin typeface="Times New Roman" panose="02020603050405020304" pitchFamily="18" charset="0"/>
              </a:rPr>
              <a:t> </a:t>
            </a:r>
          </a:p>
          <a:p>
            <a:pPr marL="0" marR="0" indent="0" algn="l">
              <a:spcBef>
                <a:spcPts val="0"/>
              </a:spcBef>
              <a:spcAft>
                <a:spcPts val="0"/>
              </a:spcAft>
            </a:pPr>
            <a:endParaRPr lang="en-US" sz="1800" kern="140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endParaRPr lang="en-US" sz="1800" kern="1400">
              <a:ln>
                <a:noFill/>
              </a:ln>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0CFDC4-D18A-4498-8CF8-4725243F0B4D}" type="slidenum">
              <a:rPr lang="en-US" smtClean="0"/>
              <a:t>18</a:t>
            </a:fld>
            <a:endParaRPr lang="en-US"/>
          </a:p>
        </p:txBody>
      </p:sp>
    </p:spTree>
    <p:extLst>
      <p:ext uri="{BB962C8B-B14F-4D97-AF65-F5344CB8AC3E}">
        <p14:creationId xmlns:p14="http://schemas.microsoft.com/office/powerpoint/2010/main" val="1279939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a:lnSpc>
                <a:spcPct val="110000"/>
              </a:lnSpc>
              <a:spcBef>
                <a:spcPts val="0"/>
              </a:spcBef>
              <a:spcAft>
                <a:spcPts val="200"/>
              </a:spcAft>
            </a:pPr>
            <a:endParaRPr lang="en-US" sz="1800" kern="1400">
              <a:ln>
                <a:noFill/>
              </a:ln>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0CFDC4-D18A-4498-8CF8-4725243F0B4D}" type="slidenum">
              <a:rPr lang="en-US" smtClean="0"/>
              <a:t>19</a:t>
            </a:fld>
            <a:endParaRPr lang="en-US"/>
          </a:p>
        </p:txBody>
      </p:sp>
    </p:spTree>
    <p:extLst>
      <p:ext uri="{BB962C8B-B14F-4D97-AF65-F5344CB8AC3E}">
        <p14:creationId xmlns:p14="http://schemas.microsoft.com/office/powerpoint/2010/main" val="634617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0CFDC4-D18A-4498-8CF8-4725243F0B4D}" type="slidenum">
              <a:rPr lang="en-US" smtClean="0"/>
              <a:t>20</a:t>
            </a:fld>
            <a:endParaRPr lang="en-US"/>
          </a:p>
        </p:txBody>
      </p:sp>
    </p:spTree>
    <p:extLst>
      <p:ext uri="{BB962C8B-B14F-4D97-AF65-F5344CB8AC3E}">
        <p14:creationId xmlns:p14="http://schemas.microsoft.com/office/powerpoint/2010/main" val="24388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response and aligned with our mandate and </a:t>
            </a:r>
            <a:r>
              <a:rPr lang="en-US" dirty="0" err="1"/>
              <a:t>subprogramme</a:t>
            </a:r>
            <a:r>
              <a:rPr lang="en-US" dirty="0"/>
              <a:t>, we focus on four key/integrated areas.  </a:t>
            </a:r>
          </a:p>
        </p:txBody>
      </p:sp>
      <p:sp>
        <p:nvSpPr>
          <p:cNvPr id="4" name="Slide Number Placeholder 3"/>
          <p:cNvSpPr>
            <a:spLocks noGrp="1"/>
          </p:cNvSpPr>
          <p:nvPr>
            <p:ph type="sldNum" sz="quarter" idx="5"/>
          </p:nvPr>
        </p:nvSpPr>
        <p:spPr/>
        <p:txBody>
          <a:bodyPr/>
          <a:lstStyle/>
          <a:p>
            <a:fld id="{9E0CFDC4-D18A-4498-8CF8-4725243F0B4D}" type="slidenum">
              <a:rPr lang="en-US" smtClean="0"/>
              <a:t>3</a:t>
            </a:fld>
            <a:endParaRPr lang="en-US"/>
          </a:p>
        </p:txBody>
      </p:sp>
    </p:spTree>
    <p:extLst>
      <p:ext uri="{BB962C8B-B14F-4D97-AF65-F5344CB8AC3E}">
        <p14:creationId xmlns:p14="http://schemas.microsoft.com/office/powerpoint/2010/main" val="2393816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a:lnSpc>
                <a:spcPct val="110000"/>
              </a:lnSpc>
              <a:spcBef>
                <a:spcPts val="0"/>
              </a:spcBef>
              <a:spcAft>
                <a:spcPts val="200"/>
              </a:spcAft>
            </a:pPr>
            <a:r>
              <a:rPr lang="en-US" sz="1800" kern="1400" dirty="0">
                <a:ln>
                  <a:noFill/>
                </a:ln>
                <a:solidFill>
                  <a:srgbClr val="000000"/>
                </a:solidFill>
                <a:effectLst/>
                <a:latin typeface="Times New Roman" panose="02020603050405020304" pitchFamily="18" charset="0"/>
              </a:rPr>
              <a:t>Green growth:</a:t>
            </a: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b="1" kern="1400" dirty="0">
                <a:ln>
                  <a:noFill/>
                </a:ln>
                <a:solidFill>
                  <a:srgbClr val="595959"/>
                </a:solidFill>
                <a:effectLst/>
                <a:latin typeface="Roboto" panose="02000000000000000000" pitchFamily="2" charset="0"/>
              </a:rPr>
              <a:t>A regional platform to </a:t>
            </a:r>
            <a:r>
              <a:rPr lang="en-US" sz="1800" kern="1400" dirty="0">
                <a:ln>
                  <a:noFill/>
                </a:ln>
                <a:solidFill>
                  <a:srgbClr val="595959"/>
                </a:solidFill>
                <a:effectLst/>
                <a:latin typeface="Roboto" panose="02000000000000000000" pitchFamily="2" charset="0"/>
              </a:rPr>
              <a:t>exchange experiences and best practices on issues related to sustainable and inclusive growth through the annual Policy Consultation Forum of the Seoul Initiative Network on Green Growth (SINGG) project. The</a:t>
            </a:r>
            <a:r>
              <a:rPr lang="en-US" sz="1800" kern="1400" dirty="0">
                <a:ln>
                  <a:noFill/>
                </a:ln>
                <a:solidFill>
                  <a:srgbClr val="4AAAA1"/>
                </a:solidFill>
                <a:effectLst/>
                <a:latin typeface="Roboto" panose="02000000000000000000" pitchFamily="2" charset="0"/>
              </a:rPr>
              <a:t> </a:t>
            </a:r>
            <a:r>
              <a:rPr lang="en-US" sz="1800" u="sng" kern="1400" dirty="0">
                <a:ln>
                  <a:noFill/>
                </a:ln>
                <a:solidFill>
                  <a:srgbClr val="5361AE"/>
                </a:solidFill>
                <a:effectLst/>
                <a:latin typeface="Roboto" panose="02000000000000000000" pitchFamily="2" charset="0"/>
                <a:hlinkClick r:id="rId3"/>
              </a:rPr>
              <a:t>18</a:t>
            </a:r>
            <a:r>
              <a:rPr lang="en-US" sz="1800" u="sng" kern="1400" baseline="30000" dirty="0">
                <a:ln>
                  <a:noFill/>
                </a:ln>
                <a:solidFill>
                  <a:srgbClr val="5361AE"/>
                </a:solidFill>
                <a:effectLst/>
                <a:latin typeface="Roboto" panose="02000000000000000000" pitchFamily="2" charset="0"/>
                <a:hlinkClick r:id="rId3"/>
              </a:rPr>
              <a:t>th</a:t>
            </a:r>
            <a:r>
              <a:rPr lang="en-US" sz="1800" kern="1400" baseline="30000" dirty="0">
                <a:ln>
                  <a:noFill/>
                </a:ln>
                <a:solidFill>
                  <a:srgbClr val="5361AE"/>
                </a:solidFill>
                <a:effectLst/>
                <a:latin typeface="Roboto" panose="02000000000000000000" pitchFamily="2" charset="0"/>
              </a:rPr>
              <a:t> </a:t>
            </a:r>
            <a:r>
              <a:rPr lang="en-US" sz="1800" u="sng" kern="1400" dirty="0">
                <a:ln>
                  <a:noFill/>
                </a:ln>
                <a:solidFill>
                  <a:srgbClr val="5361AE"/>
                </a:solidFill>
                <a:effectLst/>
                <a:latin typeface="Roboto" panose="02000000000000000000" pitchFamily="2" charset="0"/>
                <a:hlinkClick r:id="rId4"/>
              </a:rPr>
              <a:t>Forum of the SINGG</a:t>
            </a:r>
            <a:r>
              <a:rPr lang="en-US" sz="1800" kern="1400" dirty="0">
                <a:ln>
                  <a:noFill/>
                </a:ln>
                <a:solidFill>
                  <a:srgbClr val="5361AE"/>
                </a:solidFill>
                <a:effectLst/>
                <a:latin typeface="Roboto" panose="02000000000000000000" pitchFamily="2" charset="0"/>
              </a:rPr>
              <a:t> </a:t>
            </a:r>
            <a:r>
              <a:rPr lang="en-US" sz="1800" kern="1400" dirty="0">
                <a:ln>
                  <a:noFill/>
                </a:ln>
                <a:solidFill>
                  <a:srgbClr val="595959"/>
                </a:solidFill>
                <a:effectLst/>
                <a:latin typeface="Roboto" panose="02000000000000000000" pitchFamily="2" charset="0"/>
              </a:rPr>
              <a:t>will be organized with the theme "Accelerating “Accelerating Collaborative Efforts for Climate Action in Asia and the Pacific” in October 2023.</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kern="1400" dirty="0">
                <a:ln>
                  <a:noFill/>
                </a:ln>
                <a:solidFill>
                  <a:srgbClr val="595959"/>
                </a:solidFill>
                <a:effectLst/>
                <a:latin typeface="Roboto" panose="02000000000000000000" pitchFamily="2" charset="0"/>
              </a:rPr>
              <a:t>The SINGG supports </a:t>
            </a:r>
            <a:r>
              <a:rPr lang="en-US" sz="1800" b="1" kern="1400" dirty="0">
                <a:ln>
                  <a:noFill/>
                </a:ln>
                <a:solidFill>
                  <a:srgbClr val="595959"/>
                </a:solidFill>
                <a:effectLst/>
                <a:latin typeface="Roboto" panose="02000000000000000000" pitchFamily="2" charset="0"/>
              </a:rPr>
              <a:t>pilot projects </a:t>
            </a:r>
            <a:r>
              <a:rPr lang="en-US" sz="1800" kern="1400" dirty="0">
                <a:ln>
                  <a:noFill/>
                </a:ln>
                <a:solidFill>
                  <a:srgbClr val="595959"/>
                </a:solidFill>
                <a:effectLst/>
                <a:latin typeface="Roboto" panose="02000000000000000000" pitchFamily="2" charset="0"/>
              </a:rPr>
              <a:t>with over 44 projects in 22 countries implemented since 2005. The most recent include projects on Eco-labeling and waste management in Cambodia, LAO PDR and Kyrgyzstan. </a:t>
            </a:r>
            <a:endParaRPr lang="en-US" sz="1800" kern="1400" dirty="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pPr marL="228600" marR="0" indent="-228600" algn="l">
              <a:lnSpc>
                <a:spcPct val="110000"/>
              </a:lnSpc>
              <a:spcBef>
                <a:spcPts val="0"/>
              </a:spcBef>
              <a:spcAft>
                <a:spcPts val="200"/>
              </a:spcAft>
            </a:pPr>
            <a:r>
              <a:rPr lang="en-US" sz="1800" kern="1400" dirty="0">
                <a:ln>
                  <a:noFill/>
                </a:ln>
                <a:solidFill>
                  <a:srgbClr val="000000"/>
                </a:solidFill>
                <a:effectLst/>
                <a:latin typeface="Times New Roman" panose="02020603050405020304" pitchFamily="18" charset="0"/>
              </a:rPr>
              <a:t>Environmental governance:</a:t>
            </a: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b="1" kern="1400" dirty="0">
                <a:ln>
                  <a:noFill/>
                </a:ln>
                <a:solidFill>
                  <a:srgbClr val="595959"/>
                </a:solidFill>
                <a:effectLst/>
                <a:latin typeface="Segoe UI" panose="020B0502040204020203" pitchFamily="34" charset="0"/>
              </a:rPr>
              <a:t>Strengthening environmental Access Right</a:t>
            </a:r>
            <a:r>
              <a:rPr lang="en-US" sz="1800" kern="1400" dirty="0">
                <a:ln>
                  <a:noFill/>
                </a:ln>
                <a:solidFill>
                  <a:srgbClr val="595959"/>
                </a:solidFill>
                <a:effectLst/>
                <a:latin typeface="Segoe UI" panose="020B0502040204020203" pitchFamily="34" charset="0"/>
              </a:rPr>
              <a:t>, including supporting the ASEAN Intergovernmental Commission on Human Rights (AICHR) in the development of an ASEAN Regional Environmental Rights Framework jointly with UNEP and OHCHR. Developing </a:t>
            </a:r>
            <a:r>
              <a:rPr lang="en-US" sz="1800" u="sng" kern="1400" dirty="0">
                <a:ln>
                  <a:noFill/>
                </a:ln>
                <a:solidFill>
                  <a:srgbClr val="5361AE"/>
                </a:solidFill>
                <a:effectLst/>
                <a:latin typeface="Roboto" panose="02000000000000000000" pitchFamily="2" charset="0"/>
                <a:hlinkClick r:id="rId5"/>
              </a:rPr>
              <a:t>feasibility study</a:t>
            </a:r>
            <a:r>
              <a:rPr lang="en-US" sz="1800" kern="1400" dirty="0">
                <a:ln>
                  <a:noFill/>
                </a:ln>
                <a:solidFill>
                  <a:srgbClr val="4AAAA1"/>
                </a:solidFill>
                <a:effectLst/>
                <a:latin typeface="Roboto" panose="02000000000000000000" pitchFamily="2" charset="0"/>
              </a:rPr>
              <a:t> </a:t>
            </a:r>
            <a:r>
              <a:rPr lang="en-US" sz="1800" kern="1400" dirty="0">
                <a:ln>
                  <a:noFill/>
                </a:ln>
                <a:solidFill>
                  <a:srgbClr val="595959"/>
                </a:solidFill>
                <a:effectLst/>
                <a:latin typeface="Roboto" panose="02000000000000000000" pitchFamily="2" charset="0"/>
              </a:rPr>
              <a:t>on the Legal and Institutional Context in the Pacific: Towards the Development of a Sub-regional Instrument on Access Rights (2022)</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b="1" kern="1400" dirty="0">
                <a:ln>
                  <a:noFill/>
                </a:ln>
                <a:solidFill>
                  <a:srgbClr val="595959"/>
                </a:solidFill>
                <a:effectLst/>
                <a:latin typeface="Segoe UI" panose="020B0502040204020203" pitchFamily="34" charset="0"/>
              </a:rPr>
              <a:t>Stakeholder engagement support, </a:t>
            </a:r>
            <a:r>
              <a:rPr lang="en-US" sz="1800" kern="1400" dirty="0">
                <a:ln>
                  <a:noFill/>
                </a:ln>
                <a:solidFill>
                  <a:srgbClr val="595959"/>
                </a:solidFill>
                <a:effectLst/>
                <a:latin typeface="Segoe UI" panose="020B0502040204020203" pitchFamily="34" charset="0"/>
              </a:rPr>
              <a:t>including</a:t>
            </a:r>
            <a:r>
              <a:rPr lang="en-US" sz="1800" b="1" kern="1400" dirty="0">
                <a:ln>
                  <a:noFill/>
                </a:ln>
                <a:solidFill>
                  <a:srgbClr val="595959"/>
                </a:solidFill>
                <a:effectLst/>
                <a:latin typeface="Segoe UI" panose="020B0502040204020203" pitchFamily="34" charset="0"/>
              </a:rPr>
              <a:t> </a:t>
            </a:r>
            <a:r>
              <a:rPr lang="en-US" sz="1800" u="sng" kern="1400" dirty="0">
                <a:ln>
                  <a:noFill/>
                </a:ln>
                <a:solidFill>
                  <a:srgbClr val="5361AE"/>
                </a:solidFill>
                <a:effectLst/>
                <a:latin typeface="Segoe UI" panose="020B0502040204020203" pitchFamily="34" charset="0"/>
                <a:hlinkClick r:id="rId6"/>
              </a:rPr>
              <a:t>regional and international dialogue</a:t>
            </a:r>
            <a:r>
              <a:rPr lang="en-US" sz="1800" kern="1400" dirty="0">
                <a:ln>
                  <a:noFill/>
                </a:ln>
                <a:solidFill>
                  <a:srgbClr val="5361AE"/>
                </a:solidFill>
                <a:effectLst/>
                <a:latin typeface="Segoe UI" panose="020B0502040204020203" pitchFamily="34" charset="0"/>
              </a:rPr>
              <a:t>, </a:t>
            </a:r>
            <a:r>
              <a:rPr lang="en-US" sz="1800" u="sng" kern="1400" dirty="0">
                <a:ln>
                  <a:noFill/>
                </a:ln>
                <a:solidFill>
                  <a:srgbClr val="5361AE"/>
                </a:solidFill>
                <a:effectLst/>
                <a:latin typeface="Segoe UI" panose="020B0502040204020203" pitchFamily="34" charset="0"/>
                <a:hlinkClick r:id="rId7"/>
              </a:rPr>
              <a:t>professional development</a:t>
            </a:r>
            <a:r>
              <a:rPr lang="en-US" sz="1800" kern="1400" dirty="0">
                <a:ln>
                  <a:noFill/>
                </a:ln>
                <a:solidFill>
                  <a:srgbClr val="595959"/>
                </a:solidFill>
                <a:effectLst/>
                <a:latin typeface="Segoe UI" panose="020B0502040204020203" pitchFamily="34" charset="0"/>
              </a:rPr>
              <a:t>,</a:t>
            </a:r>
            <a:r>
              <a:rPr lang="en-US" sz="1800" kern="1400" dirty="0">
                <a:ln>
                  <a:noFill/>
                </a:ln>
                <a:solidFill>
                  <a:srgbClr val="4AAAA1"/>
                </a:solidFill>
                <a:effectLst/>
                <a:latin typeface="Segoe UI" panose="020B0502040204020203" pitchFamily="34" charset="0"/>
              </a:rPr>
              <a:t> </a:t>
            </a:r>
            <a:r>
              <a:rPr lang="en-US" sz="1800" u="sng" kern="1400" dirty="0">
                <a:ln>
                  <a:noFill/>
                </a:ln>
                <a:solidFill>
                  <a:srgbClr val="5361AE"/>
                </a:solidFill>
                <a:effectLst/>
                <a:latin typeface="Segoe UI" panose="020B0502040204020203" pitchFamily="34" charset="0"/>
                <a:hlinkClick r:id="rId8"/>
              </a:rPr>
              <a:t>planning and assessment tool</a:t>
            </a:r>
            <a:r>
              <a:rPr lang="en-US" sz="1800" kern="1400" dirty="0">
                <a:ln>
                  <a:noFill/>
                </a:ln>
                <a:solidFill>
                  <a:srgbClr val="5361AE"/>
                </a:solidFill>
                <a:effectLst/>
                <a:latin typeface="Segoe UI" panose="020B0502040204020203" pitchFamily="34" charset="0"/>
              </a:rPr>
              <a:t> </a:t>
            </a:r>
            <a:r>
              <a:rPr lang="en-US" sz="1800" kern="1400" dirty="0">
                <a:ln>
                  <a:noFill/>
                </a:ln>
                <a:solidFill>
                  <a:srgbClr val="595959"/>
                </a:solidFill>
                <a:effectLst/>
                <a:latin typeface="Segoe UI" panose="020B0502040204020203" pitchFamily="34" charset="0"/>
              </a:rPr>
              <a:t>on stakeholder engagement and technical assistance to countries producing Voluntary National Review reports. Coordinating the </a:t>
            </a:r>
            <a:r>
              <a:rPr lang="en-US" sz="1800" u="sng" kern="1400" dirty="0">
                <a:ln>
                  <a:noFill/>
                </a:ln>
                <a:solidFill>
                  <a:srgbClr val="5361AE"/>
                </a:solidFill>
                <a:effectLst/>
                <a:latin typeface="Roboto" panose="02000000000000000000" pitchFamily="2" charset="0"/>
                <a:hlinkClick r:id="rId9"/>
              </a:rPr>
              <a:t>Youth Voices for Climate Action Campaign</a:t>
            </a:r>
            <a:r>
              <a:rPr lang="en-US" sz="1800" kern="1400" dirty="0">
                <a:ln>
                  <a:noFill/>
                </a:ln>
                <a:solidFill>
                  <a:srgbClr val="595959"/>
                </a:solidFill>
                <a:effectLst/>
                <a:latin typeface="Roboto" panose="02000000000000000000" pitchFamily="2" charset="0"/>
              </a:rPr>
              <a:t>.</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b="1" kern="1400" dirty="0">
                <a:ln>
                  <a:noFill/>
                </a:ln>
                <a:solidFill>
                  <a:srgbClr val="595959"/>
                </a:solidFill>
                <a:effectLst/>
                <a:latin typeface="Segoe UI" panose="020B0502040204020203" pitchFamily="34" charset="0"/>
              </a:rPr>
              <a:t>Participatory foresight</a:t>
            </a:r>
            <a:r>
              <a:rPr lang="en-US" sz="1800" kern="1400" dirty="0">
                <a:ln>
                  <a:noFill/>
                </a:ln>
                <a:solidFill>
                  <a:srgbClr val="595959"/>
                </a:solidFill>
                <a:effectLst/>
                <a:latin typeface="Segoe UI" panose="020B0502040204020203" pitchFamily="34" charset="0"/>
              </a:rPr>
              <a:t> to explore drivers of systemic change in Asia and the Pacific and describe alternative futures. ESCAP team training in transformative futures, and a series of participatory workshops resulted in </a:t>
            </a:r>
            <a:r>
              <a:rPr lang="en-US" sz="1800" u="sng" kern="1400" dirty="0">
                <a:ln>
                  <a:noFill/>
                </a:ln>
                <a:solidFill>
                  <a:srgbClr val="5361AE"/>
                </a:solidFill>
                <a:effectLst/>
                <a:latin typeface="Segoe UI" panose="020B0502040204020203" pitchFamily="34" charset="0"/>
                <a:hlinkClick r:id="rId10"/>
              </a:rPr>
              <a:t>Asia-Pacific Futures in 2040: Raising Ambitions for a Healthy Environment</a:t>
            </a:r>
            <a:r>
              <a:rPr lang="en-US" sz="1800" kern="1400" dirty="0">
                <a:ln>
                  <a:noFill/>
                </a:ln>
                <a:solidFill>
                  <a:srgbClr val="595959"/>
                </a:solidFill>
                <a:effectLst/>
                <a:latin typeface="Segoe UI" panose="020B0502040204020203" pitchFamily="34" charset="0"/>
              </a:rPr>
              <a:t> (2022) and the </a:t>
            </a:r>
            <a:r>
              <a:rPr lang="en-US" sz="1800" u="sng" kern="1400" dirty="0">
                <a:ln>
                  <a:noFill/>
                </a:ln>
                <a:solidFill>
                  <a:srgbClr val="5361AE"/>
                </a:solidFill>
                <a:effectLst/>
                <a:latin typeface="Roboto" panose="02000000000000000000" pitchFamily="2" charset="0"/>
                <a:hlinkClick r:id="rId11"/>
              </a:rPr>
              <a:t>Future of Asian and Pacific Cities 2019</a:t>
            </a:r>
            <a:r>
              <a:rPr lang="en-US" sz="1800" kern="1400" dirty="0">
                <a:ln>
                  <a:noFill/>
                </a:ln>
                <a:solidFill>
                  <a:srgbClr val="5361AE"/>
                </a:solidFill>
                <a:effectLst/>
                <a:latin typeface="Roboto" panose="02000000000000000000" pitchFamily="2" charset="0"/>
              </a:rPr>
              <a:t> </a:t>
            </a:r>
            <a:r>
              <a:rPr lang="en-US" sz="1800" kern="1400" dirty="0">
                <a:ln>
                  <a:noFill/>
                </a:ln>
                <a:solidFill>
                  <a:srgbClr val="595959"/>
                </a:solidFill>
                <a:effectLst/>
                <a:latin typeface="Roboto" panose="02000000000000000000" pitchFamily="2" charset="0"/>
              </a:rPr>
              <a:t>reports.</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b="1" kern="1400" dirty="0">
                <a:ln>
                  <a:noFill/>
                </a:ln>
                <a:solidFill>
                  <a:srgbClr val="595959"/>
                </a:solidFill>
                <a:effectLst/>
                <a:latin typeface="Segoe UI" panose="020B0502040204020203" pitchFamily="34" charset="0"/>
              </a:rPr>
              <a:t>Systems thinking </a:t>
            </a:r>
            <a:r>
              <a:rPr lang="en-US" sz="1800" kern="1400" dirty="0">
                <a:ln>
                  <a:noFill/>
                </a:ln>
                <a:solidFill>
                  <a:srgbClr val="595959"/>
                </a:solidFill>
                <a:effectLst/>
                <a:latin typeface="Segoe UI" panose="020B0502040204020203" pitchFamily="34" charset="0"/>
              </a:rPr>
              <a:t>for </a:t>
            </a:r>
            <a:r>
              <a:rPr lang="en-US" sz="1800" u="sng" kern="1400" dirty="0">
                <a:ln>
                  <a:noFill/>
                </a:ln>
                <a:solidFill>
                  <a:srgbClr val="5361AE"/>
                </a:solidFill>
                <a:effectLst/>
                <a:latin typeface="Segoe UI" panose="020B0502040204020203" pitchFamily="34" charset="0"/>
                <a:hlinkClick r:id="rId12"/>
              </a:rPr>
              <a:t>policy</a:t>
            </a:r>
            <a:r>
              <a:rPr lang="en-US" sz="1800" kern="1400" dirty="0">
                <a:ln>
                  <a:noFill/>
                </a:ln>
                <a:solidFill>
                  <a:srgbClr val="5361AE"/>
                </a:solidFill>
                <a:effectLst/>
                <a:latin typeface="Segoe UI" panose="020B0502040204020203" pitchFamily="34" charset="0"/>
              </a:rPr>
              <a:t> </a:t>
            </a:r>
            <a:r>
              <a:rPr lang="en-US" sz="1800" kern="1400" dirty="0">
                <a:ln>
                  <a:noFill/>
                </a:ln>
                <a:solidFill>
                  <a:srgbClr val="595959"/>
                </a:solidFill>
                <a:effectLst/>
                <a:latin typeface="Segoe UI" panose="020B0502040204020203" pitchFamily="34" charset="0"/>
              </a:rPr>
              <a:t>planning, along with a series of national and SDG-focused analyses </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b="1" kern="1400" dirty="0" err="1">
                <a:ln>
                  <a:noFill/>
                </a:ln>
                <a:solidFill>
                  <a:srgbClr val="595959"/>
                </a:solidFill>
                <a:effectLst/>
                <a:latin typeface="Segoe UI" panose="020B0502040204020203" pitchFamily="34" charset="0"/>
              </a:rPr>
              <a:t>Behavioural</a:t>
            </a:r>
            <a:r>
              <a:rPr lang="en-US" sz="1800" b="1" kern="1400" dirty="0">
                <a:ln>
                  <a:noFill/>
                </a:ln>
                <a:solidFill>
                  <a:srgbClr val="595959"/>
                </a:solidFill>
                <a:effectLst/>
                <a:latin typeface="Segoe UI" panose="020B0502040204020203" pitchFamily="34" charset="0"/>
              </a:rPr>
              <a:t> science </a:t>
            </a:r>
            <a:r>
              <a:rPr lang="en-US" sz="1800" kern="1400" dirty="0">
                <a:ln>
                  <a:noFill/>
                </a:ln>
                <a:solidFill>
                  <a:srgbClr val="595959"/>
                </a:solidFill>
                <a:effectLst/>
                <a:latin typeface="Segoe UI" panose="020B0502040204020203" pitchFamily="34" charset="0"/>
              </a:rPr>
              <a:t>promotion, including self-paced </a:t>
            </a:r>
            <a:r>
              <a:rPr lang="en-US" sz="1800" u="sng" kern="1400" dirty="0">
                <a:ln>
                  <a:noFill/>
                </a:ln>
                <a:solidFill>
                  <a:srgbClr val="5361AE"/>
                </a:solidFill>
                <a:effectLst/>
                <a:latin typeface="Segoe UI" panose="020B0502040204020203" pitchFamily="34" charset="0"/>
                <a:hlinkClick r:id="rId13"/>
              </a:rPr>
              <a:t>E-learning</a:t>
            </a:r>
            <a:r>
              <a:rPr lang="en-US" sz="1800" kern="1400" dirty="0">
                <a:ln>
                  <a:noFill/>
                </a:ln>
                <a:solidFill>
                  <a:srgbClr val="5361AE"/>
                </a:solidFill>
                <a:effectLst/>
                <a:latin typeface="Segoe UI" panose="020B0502040204020203" pitchFamily="34" charset="0"/>
              </a:rPr>
              <a:t> </a:t>
            </a:r>
            <a:r>
              <a:rPr lang="en-US" sz="1800" kern="1400" dirty="0">
                <a:ln>
                  <a:noFill/>
                </a:ln>
                <a:solidFill>
                  <a:srgbClr val="595959"/>
                </a:solidFill>
                <a:effectLst/>
                <a:latin typeface="Segoe UI" panose="020B0502040204020203" pitchFamily="34" charset="0"/>
              </a:rPr>
              <a:t>introduction, and a series of briefs exploring application of “</a:t>
            </a:r>
            <a:r>
              <a:rPr lang="en-US" sz="1800" kern="1400" dirty="0" err="1">
                <a:ln>
                  <a:noFill/>
                </a:ln>
                <a:solidFill>
                  <a:srgbClr val="595959"/>
                </a:solidFill>
                <a:effectLst/>
                <a:latin typeface="Segoe UI" panose="020B0502040204020203" pitchFamily="34" charset="0"/>
              </a:rPr>
              <a:t>BeSci</a:t>
            </a:r>
            <a:r>
              <a:rPr lang="en-US" sz="1800" kern="1400" dirty="0">
                <a:ln>
                  <a:noFill/>
                </a:ln>
                <a:solidFill>
                  <a:srgbClr val="595959"/>
                </a:solidFill>
                <a:effectLst/>
                <a:latin typeface="Segoe UI" panose="020B0502040204020203" pitchFamily="34" charset="0"/>
              </a:rPr>
              <a:t>” in different contexts. This working paper</a:t>
            </a:r>
            <a:r>
              <a:rPr lang="en-US" sz="1800" kern="1400" dirty="0">
                <a:ln>
                  <a:noFill/>
                </a:ln>
                <a:solidFill>
                  <a:srgbClr val="5361AE"/>
                </a:solidFill>
                <a:effectLst/>
                <a:latin typeface="Segoe UI" panose="020B0502040204020203" pitchFamily="34" charset="0"/>
              </a:rPr>
              <a:t>: </a:t>
            </a:r>
            <a:r>
              <a:rPr lang="en-US" sz="1800" u="sng" kern="1400" dirty="0">
                <a:ln>
                  <a:noFill/>
                </a:ln>
                <a:solidFill>
                  <a:srgbClr val="5361AE"/>
                </a:solidFill>
                <a:effectLst/>
                <a:latin typeface="Segoe UI" panose="020B0502040204020203" pitchFamily="34" charset="0"/>
                <a:hlinkClick r:id="rId14"/>
              </a:rPr>
              <a:t>Applying </a:t>
            </a:r>
            <a:r>
              <a:rPr lang="en-US" sz="1800" u="sng" kern="1400" dirty="0" err="1">
                <a:ln>
                  <a:noFill/>
                </a:ln>
                <a:solidFill>
                  <a:srgbClr val="5361AE"/>
                </a:solidFill>
                <a:effectLst/>
                <a:latin typeface="Segoe UI" panose="020B0502040204020203" pitchFamily="34" charset="0"/>
                <a:hlinkClick r:id="rId14"/>
              </a:rPr>
              <a:t>Behavioural</a:t>
            </a:r>
            <a:r>
              <a:rPr lang="en-US" sz="1800" u="sng" kern="1400" dirty="0">
                <a:ln>
                  <a:noFill/>
                </a:ln>
                <a:solidFill>
                  <a:srgbClr val="5361AE"/>
                </a:solidFill>
                <a:effectLst/>
                <a:latin typeface="Segoe UI" panose="020B0502040204020203" pitchFamily="34" charset="0"/>
                <a:hlinkClick r:id="rId14"/>
              </a:rPr>
              <a:t> Science to Advance Environmental Sustainability</a:t>
            </a:r>
            <a:r>
              <a:rPr lang="en-US" sz="1800" kern="1400" dirty="0">
                <a:ln>
                  <a:noFill/>
                </a:ln>
                <a:solidFill>
                  <a:srgbClr val="5361AE"/>
                </a:solidFill>
                <a:effectLst/>
                <a:latin typeface="Segoe UI" panose="020B0502040204020203" pitchFamily="34" charset="0"/>
              </a:rPr>
              <a:t> </a:t>
            </a:r>
            <a:r>
              <a:rPr lang="en-US" sz="1800" kern="1400" dirty="0">
                <a:ln>
                  <a:noFill/>
                </a:ln>
                <a:solidFill>
                  <a:srgbClr val="595959"/>
                </a:solidFill>
                <a:effectLst/>
                <a:latin typeface="Segoe UI" panose="020B0502040204020203" pitchFamily="34" charset="0"/>
              </a:rPr>
              <a:t>provides an overview.  </a:t>
            </a:r>
            <a:endParaRPr lang="en-US" sz="1800" kern="1400" dirty="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pPr marL="228600" marR="0" indent="-228600" algn="l">
              <a:lnSpc>
                <a:spcPct val="110000"/>
              </a:lnSpc>
              <a:spcBef>
                <a:spcPts val="0"/>
              </a:spcBef>
              <a:spcAft>
                <a:spcPts val="200"/>
              </a:spcAft>
            </a:pP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000000"/>
                </a:solidFill>
                <a:effectLst/>
                <a:latin typeface="Times New Roman" panose="02020603050405020304" pitchFamily="18" charset="0"/>
              </a:rPr>
              <a:t>Agenda 2030 Follow Up and Review:</a:t>
            </a: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kern="1400" dirty="0">
                <a:ln>
                  <a:noFill/>
                </a:ln>
                <a:solidFill>
                  <a:srgbClr val="595959"/>
                </a:solidFill>
                <a:effectLst/>
                <a:latin typeface="Roboto" panose="02000000000000000000" pitchFamily="2" charset="0"/>
              </a:rPr>
              <a:t>Contributing to ESCAP’s overall support to countries in implementing the 2030 Agenda, including the organization of the annual </a:t>
            </a:r>
            <a:r>
              <a:rPr lang="en-US" sz="1800" u="sng" kern="1400" dirty="0">
                <a:ln>
                  <a:noFill/>
                </a:ln>
                <a:solidFill>
                  <a:srgbClr val="5361AE"/>
                </a:solidFill>
                <a:effectLst/>
                <a:latin typeface="Roboto" panose="02000000000000000000" pitchFamily="2" charset="0"/>
                <a:hlinkClick r:id="rId15"/>
              </a:rPr>
              <a:t>Asia-Pacific Forum on Sustainable Development</a:t>
            </a:r>
            <a:r>
              <a:rPr lang="en-US" sz="1800" kern="1400" dirty="0">
                <a:ln>
                  <a:noFill/>
                </a:ln>
                <a:solidFill>
                  <a:srgbClr val="8D419C"/>
                </a:solidFill>
                <a:effectLst/>
                <a:latin typeface="Roboto" panose="02000000000000000000" pitchFamily="2" charset="0"/>
              </a:rPr>
              <a:t> </a:t>
            </a:r>
            <a:r>
              <a:rPr lang="en-US" sz="1800" kern="1400" dirty="0">
                <a:ln>
                  <a:noFill/>
                </a:ln>
                <a:solidFill>
                  <a:srgbClr val="595959"/>
                </a:solidFill>
                <a:effectLst/>
                <a:latin typeface="Roboto" panose="02000000000000000000" pitchFamily="2" charset="0"/>
              </a:rPr>
              <a:t>and the development of </a:t>
            </a:r>
            <a:r>
              <a:rPr lang="en-US" sz="1800" u="sng" kern="1400" dirty="0">
                <a:ln>
                  <a:noFill/>
                </a:ln>
                <a:solidFill>
                  <a:srgbClr val="5361AE"/>
                </a:solidFill>
                <a:effectLst/>
                <a:latin typeface="Roboto" panose="02000000000000000000" pitchFamily="2" charset="0"/>
                <a:hlinkClick r:id="rId16"/>
              </a:rPr>
              <a:t>SDG profiles</a:t>
            </a:r>
            <a:r>
              <a:rPr lang="en-US" sz="1800" kern="1400" dirty="0">
                <a:ln>
                  <a:noFill/>
                </a:ln>
                <a:solidFill>
                  <a:srgbClr val="5361AE"/>
                </a:solidFill>
                <a:effectLst/>
                <a:latin typeface="Roboto" panose="02000000000000000000" pitchFamily="2" charset="0"/>
              </a:rPr>
              <a:t> </a:t>
            </a:r>
            <a:r>
              <a:rPr lang="en-US" sz="1800" kern="1400" dirty="0">
                <a:ln>
                  <a:noFill/>
                </a:ln>
                <a:solidFill>
                  <a:srgbClr val="595959"/>
                </a:solidFill>
                <a:effectLst/>
                <a:latin typeface="Roboto" panose="02000000000000000000" pitchFamily="2" charset="0"/>
              </a:rPr>
              <a:t>and Sustainable Development </a:t>
            </a:r>
            <a:r>
              <a:rPr lang="en-US" sz="1800" u="sng" kern="1400" dirty="0">
                <a:ln>
                  <a:noFill/>
                </a:ln>
                <a:solidFill>
                  <a:srgbClr val="5361AE"/>
                </a:solidFill>
                <a:effectLst/>
                <a:latin typeface="Roboto" panose="02000000000000000000" pitchFamily="2" charset="0"/>
                <a:hlinkClick r:id="rId17"/>
              </a:rPr>
              <a:t>entry point profiles</a:t>
            </a:r>
            <a:r>
              <a:rPr lang="en-US" sz="1800" kern="1400" dirty="0">
                <a:ln>
                  <a:noFill/>
                </a:ln>
                <a:solidFill>
                  <a:srgbClr val="595959"/>
                </a:solidFill>
                <a:effectLst/>
                <a:latin typeface="Roboto" panose="02000000000000000000" pitchFamily="2" charset="0"/>
              </a:rPr>
              <a:t>.</a:t>
            </a:r>
            <a:endParaRPr lang="en-US" sz="1800" kern="1400" dirty="0">
              <a:ln>
                <a:noFill/>
              </a:ln>
              <a:solidFill>
                <a:srgbClr val="000000"/>
              </a:solidFill>
              <a:effectLst/>
              <a:latin typeface="Times New Roman" panose="02020603050405020304" pitchFamily="18" charset="0"/>
            </a:endParaRPr>
          </a:p>
          <a:p>
            <a:pPr marL="228600" marR="0" indent="-228600" algn="l">
              <a:lnSpc>
                <a:spcPct val="110000"/>
              </a:lnSpc>
              <a:spcBef>
                <a:spcPts val="0"/>
              </a:spcBef>
              <a:spcAft>
                <a:spcPts val="200"/>
              </a:spcAft>
            </a:pPr>
            <a:r>
              <a:rPr lang="en-US" sz="1800" kern="1400" dirty="0">
                <a:ln>
                  <a:noFill/>
                </a:ln>
                <a:solidFill>
                  <a:srgbClr val="595959"/>
                </a:solidFill>
                <a:effectLst/>
                <a:latin typeface="Symbol" panose="05050102010706020507" pitchFamily="18" charset="2"/>
              </a:rPr>
              <a:t>·</a:t>
            </a:r>
            <a:r>
              <a:rPr lang="en-US" sz="1800" kern="1400" dirty="0">
                <a:ln>
                  <a:noFill/>
                </a:ln>
                <a:solidFill>
                  <a:srgbClr val="000000"/>
                </a:solidFill>
                <a:effectLst/>
                <a:latin typeface="Times New Roman" panose="02020603050405020304" pitchFamily="18" charset="0"/>
              </a:rPr>
              <a:t> </a:t>
            </a:r>
            <a:r>
              <a:rPr lang="en-US" sz="1800" kern="1400" dirty="0">
                <a:ln>
                  <a:noFill/>
                </a:ln>
                <a:solidFill>
                  <a:srgbClr val="595959"/>
                </a:solidFill>
                <a:effectLst/>
                <a:latin typeface="Roboto" panose="02000000000000000000" pitchFamily="2" charset="0"/>
              </a:rPr>
              <a:t>Managing the </a:t>
            </a:r>
            <a:r>
              <a:rPr lang="en-US" sz="1800" u="sng" kern="1400" dirty="0">
                <a:ln>
                  <a:noFill/>
                </a:ln>
                <a:solidFill>
                  <a:srgbClr val="5361AE"/>
                </a:solidFill>
                <a:effectLst/>
                <a:latin typeface="Roboto" panose="02000000000000000000" pitchFamily="2" charset="0"/>
                <a:hlinkClick r:id="rId18"/>
              </a:rPr>
              <a:t>Sustainable Development Goals Help Desk</a:t>
            </a:r>
            <a:r>
              <a:rPr lang="en-US" sz="1800" kern="1400" dirty="0">
                <a:ln>
                  <a:noFill/>
                </a:ln>
                <a:solidFill>
                  <a:srgbClr val="595959"/>
                </a:solidFill>
                <a:effectLst/>
                <a:latin typeface="Roboto" panose="02000000000000000000" pitchFamily="2" charset="0"/>
              </a:rPr>
              <a:t>, one-stop online service providing access to SDG-related tools, knowledge products, data portals, expertise, advice and opportunities for peer-learning and regional cooperation on various thematic areas. </a:t>
            </a:r>
            <a:endParaRPr lang="en-US" sz="1800" kern="1400" dirty="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a:p>
            <a:pPr marL="228600" marR="0" indent="-228600" algn="l">
              <a:lnSpc>
                <a:spcPct val="110000"/>
              </a:lnSpc>
              <a:spcBef>
                <a:spcPts val="0"/>
              </a:spcBef>
              <a:spcAft>
                <a:spcPts val="200"/>
              </a:spcAft>
            </a:pPr>
            <a:endParaRPr lang="en-US" sz="1800" kern="1400" dirty="0">
              <a:ln>
                <a:noFill/>
              </a:ln>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0CFDC4-D18A-4498-8CF8-4725243F0B4D}" type="slidenum">
              <a:rPr lang="en-US" smtClean="0"/>
              <a:t>21</a:t>
            </a:fld>
            <a:endParaRPr lang="en-US"/>
          </a:p>
        </p:txBody>
      </p:sp>
    </p:spTree>
    <p:extLst>
      <p:ext uri="{BB962C8B-B14F-4D97-AF65-F5344CB8AC3E}">
        <p14:creationId xmlns:p14="http://schemas.microsoft.com/office/powerpoint/2010/main" val="2912848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0CFDC4-D18A-4498-8CF8-4725243F0B4D}" type="slidenum">
              <a:rPr lang="en-US" smtClean="0"/>
              <a:t>22</a:t>
            </a:fld>
            <a:endParaRPr lang="en-US"/>
          </a:p>
        </p:txBody>
      </p:sp>
    </p:spTree>
    <p:extLst>
      <p:ext uri="{BB962C8B-B14F-4D97-AF65-F5344CB8AC3E}">
        <p14:creationId xmlns:p14="http://schemas.microsoft.com/office/powerpoint/2010/main" val="142704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0954D-1087-4FC1-AB9A-981FD6434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655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6">
            <a:extLst>
              <a:ext uri="{FF2B5EF4-FFF2-40B4-BE49-F238E27FC236}">
                <a16:creationId xmlns:a16="http://schemas.microsoft.com/office/drawing/2014/main" id="{836C3E64-DCB3-43D4-BE96-2081064CBD49}"/>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Microsoft YaHei" panose="020B0503020204020204" pitchFamily="34" charset="-122"/>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BCAE622-B246-4309-9734-A8BDEFFDB47D}" type="slidenum">
              <a:rPr kumimoji="0" lang="de-DE" altLang="en-U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altLang="en-U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16386" name="Slide Image Placeholder 1">
            <a:extLst>
              <a:ext uri="{FF2B5EF4-FFF2-40B4-BE49-F238E27FC236}">
                <a16:creationId xmlns:a16="http://schemas.microsoft.com/office/drawing/2014/main" id="{C12F71E5-AACC-44D5-B109-66B5BD094B7F}"/>
              </a:ext>
            </a:extLst>
          </p:cNvPr>
          <p:cNvSpPr>
            <a:spLocks noGrp="1" noRot="1" noChangeAspect="1" noTextEdit="1"/>
          </p:cNvSpPr>
          <p:nvPr>
            <p:ph type="sldImg"/>
          </p:nvPr>
        </p:nvSpPr>
        <p:spPr>
          <a:xfrm>
            <a:off x="381000" y="685800"/>
            <a:ext cx="6096000" cy="3429000"/>
          </a:xfrm>
          <a:solidFill>
            <a:srgbClr val="4472C4"/>
          </a:solidFill>
          <a:ln w="25402">
            <a:solidFill>
              <a:srgbClr val="2F528F"/>
            </a:solidFill>
            <a:miter lim="800000"/>
            <a:headEnd/>
            <a:tailEnd/>
          </a:ln>
        </p:spPr>
      </p:sp>
      <p:sp>
        <p:nvSpPr>
          <p:cNvPr id="16387" name="Notes Placeholder 2">
            <a:extLst>
              <a:ext uri="{FF2B5EF4-FFF2-40B4-BE49-F238E27FC236}">
                <a16:creationId xmlns:a16="http://schemas.microsoft.com/office/drawing/2014/main" id="{22E84E85-7F28-4AEC-A75B-EB43A596D2D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US" altLang="en-US">
                <a:latin typeface="Arial" panose="020B0604020202020204" pitchFamily="34" charset="0"/>
                <a:ea typeface="Microsoft YaHei" panose="020B0503020204020204" pitchFamily="34" charset="-122"/>
              </a:rPr>
              <a:t>Start with broad overview of situation in our region.</a:t>
            </a:r>
          </a:p>
          <a:p>
            <a:pPr eaLnBrk="1"/>
            <a:endParaRPr lang="en-US" altLang="en-US">
              <a:latin typeface="Arial" panose="020B0604020202020204" pitchFamily="34" charset="0"/>
              <a:ea typeface="Microsoft YaHei" panose="020B0503020204020204" pitchFamily="34" charset="-122"/>
            </a:endParaRPr>
          </a:p>
          <a:p>
            <a:pPr eaLnBrk="1"/>
            <a:endParaRPr lang="en-US" altLang="en-US">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602527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5D503-14A7-2543-A6B6-6A335DED6B40}" type="slidenum">
              <a:rPr lang="en-US" smtClean="0"/>
              <a:t>27</a:t>
            </a:fld>
            <a:endParaRPr lang="en-US"/>
          </a:p>
        </p:txBody>
      </p:sp>
    </p:spTree>
    <p:extLst>
      <p:ext uri="{BB962C8B-B14F-4D97-AF65-F5344CB8AC3E}">
        <p14:creationId xmlns:p14="http://schemas.microsoft.com/office/powerpoint/2010/main" val="1384752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216ADC-F5CB-470A-BA4B-8980764DBD5F}" type="slidenum">
              <a:rPr lang="en-GB" smtClean="0"/>
              <a:t>28</a:t>
            </a:fld>
            <a:endParaRPr lang="en-GB" dirty="0"/>
          </a:p>
        </p:txBody>
      </p:sp>
    </p:spTree>
    <p:extLst>
      <p:ext uri="{BB962C8B-B14F-4D97-AF65-F5344CB8AC3E}">
        <p14:creationId xmlns:p14="http://schemas.microsoft.com/office/powerpoint/2010/main" val="4075399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https://www.100resilientcities.org/planning-urban-growth-resilient-future/</a:t>
            </a:r>
          </a:p>
          <a:p>
            <a:r>
              <a:rPr lang="en-US" dirty="0"/>
              <a:t>100 RC &amp; Marron Institute</a:t>
            </a:r>
          </a:p>
          <a:p>
            <a:endParaRPr lang="en-US" dirty="0"/>
          </a:p>
          <a:p>
            <a:endParaRPr lang="en-US" dirty="0"/>
          </a:p>
          <a:p>
            <a:r>
              <a:rPr lang="en-US" dirty="0"/>
              <a:t>Cities in the region are expected to significantly increase in geographical size. </a:t>
            </a:r>
          </a:p>
          <a:p>
            <a:endParaRPr lang="en-US" dirty="0"/>
          </a:p>
          <a:p>
            <a:r>
              <a:rPr lang="en-US" dirty="0"/>
              <a:t>There is and will continue to be a huge demand for housing in the region’s cities, and with this projected urban expansion, lots of new houses will need to be built.</a:t>
            </a:r>
          </a:p>
          <a:p>
            <a:endParaRPr lang="en-US" dirty="0"/>
          </a:p>
          <a:p>
            <a:r>
              <a:rPr lang="en-US" dirty="0"/>
              <a:t>This provides opportunities for integrated and inclusive planning processes to increase the sustainability, resilience, inclusivity, and livability of cities in the region.</a:t>
            </a:r>
          </a:p>
        </p:txBody>
      </p:sp>
      <p:sp>
        <p:nvSpPr>
          <p:cNvPr id="4" name="Slide Number Placeholder 3"/>
          <p:cNvSpPr>
            <a:spLocks noGrp="1"/>
          </p:cNvSpPr>
          <p:nvPr>
            <p:ph type="sldNum" sz="quarter" idx="10"/>
          </p:nvPr>
        </p:nvSpPr>
        <p:spPr/>
        <p:txBody>
          <a:bodyPr/>
          <a:lstStyle/>
          <a:p>
            <a:fld id="{AE4A2A87-C5E0-E14A-A88D-E03A369CC779}" type="slidenum">
              <a:rPr lang="en-US" smtClean="0"/>
              <a:t>31</a:t>
            </a:fld>
            <a:endParaRPr lang="en-US"/>
          </a:p>
        </p:txBody>
      </p:sp>
    </p:spTree>
    <p:extLst>
      <p:ext uri="{BB962C8B-B14F-4D97-AF65-F5344CB8AC3E}">
        <p14:creationId xmlns:p14="http://schemas.microsoft.com/office/powerpoint/2010/main" val="1963181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0CFDC4-D18A-4498-8CF8-4725243F0B4D}" type="slidenum">
              <a:rPr lang="en-US" smtClean="0"/>
              <a:t>35</a:t>
            </a:fld>
            <a:endParaRPr lang="en-US"/>
          </a:p>
        </p:txBody>
      </p:sp>
    </p:spTree>
    <p:extLst>
      <p:ext uri="{BB962C8B-B14F-4D97-AF65-F5344CB8AC3E}">
        <p14:creationId xmlns:p14="http://schemas.microsoft.com/office/powerpoint/2010/main" val="879930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5A74F-02A0-5CBE-6EE9-78BF53708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D3EC2-65C8-C932-F3CB-12FDBEB33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4D860-09EB-60D6-2ECF-4C4C3C3F0D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96F087-2B77-E008-CB73-C7E9EA0EAA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CFDC4-D18A-4498-8CF8-4725243F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510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5A74F-02A0-5CBE-6EE9-78BF53708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D3EC2-65C8-C932-F3CB-12FDBEB33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4D860-09EB-60D6-2ECF-4C4C3C3F0D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96F087-2B77-E008-CB73-C7E9EA0EAA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CFDC4-D18A-4498-8CF8-4725243F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87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SDG 6</a:t>
            </a:r>
          </a:p>
        </p:txBody>
      </p:sp>
      <p:sp>
        <p:nvSpPr>
          <p:cNvPr id="4" name="Slide Number Placeholder 3"/>
          <p:cNvSpPr>
            <a:spLocks noGrp="1"/>
          </p:cNvSpPr>
          <p:nvPr>
            <p:ph type="sldNum" sz="quarter" idx="5"/>
          </p:nvPr>
        </p:nvSpPr>
        <p:spPr/>
        <p:txBody>
          <a:bodyPr/>
          <a:lstStyle/>
          <a:p>
            <a:fld id="{9E0CFDC4-D18A-4498-8CF8-4725243F0B4D}" type="slidenum">
              <a:rPr lang="en-US" smtClean="0"/>
              <a:t>4</a:t>
            </a:fld>
            <a:endParaRPr lang="en-US"/>
          </a:p>
        </p:txBody>
      </p:sp>
    </p:spTree>
    <p:extLst>
      <p:ext uri="{BB962C8B-B14F-4D97-AF65-F5344CB8AC3E}">
        <p14:creationId xmlns:p14="http://schemas.microsoft.com/office/powerpoint/2010/main" val="142541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8" name="Google Shape;1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5A74F-02A0-5CBE-6EE9-78BF53708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D3EC2-65C8-C932-F3CB-12FDBEB33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4D860-09EB-60D6-2ECF-4C4C3C3F0D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96F087-2B77-E008-CB73-C7E9EA0EAA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CFDC4-D18A-4498-8CF8-4725243F0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30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SDG 6</a:t>
            </a:r>
          </a:p>
        </p:txBody>
      </p:sp>
      <p:sp>
        <p:nvSpPr>
          <p:cNvPr id="4" name="Slide Number Placeholder 3"/>
          <p:cNvSpPr>
            <a:spLocks noGrp="1"/>
          </p:cNvSpPr>
          <p:nvPr>
            <p:ph type="sldNum" sz="quarter" idx="5"/>
          </p:nvPr>
        </p:nvSpPr>
        <p:spPr/>
        <p:txBody>
          <a:bodyPr/>
          <a:lstStyle/>
          <a:p>
            <a:fld id="{9E0CFDC4-D18A-4498-8CF8-4725243F0B4D}" type="slidenum">
              <a:rPr lang="en-US" smtClean="0"/>
              <a:t>5</a:t>
            </a:fld>
            <a:endParaRPr lang="en-US"/>
          </a:p>
        </p:txBody>
      </p:sp>
    </p:spTree>
    <p:extLst>
      <p:ext uri="{BB962C8B-B14F-4D97-AF65-F5344CB8AC3E}">
        <p14:creationId xmlns:p14="http://schemas.microsoft.com/office/powerpoint/2010/main" val="261239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SDG 6</a:t>
            </a:r>
          </a:p>
        </p:txBody>
      </p:sp>
      <p:sp>
        <p:nvSpPr>
          <p:cNvPr id="4" name="Slide Number Placeholder 3"/>
          <p:cNvSpPr>
            <a:spLocks noGrp="1"/>
          </p:cNvSpPr>
          <p:nvPr>
            <p:ph type="sldNum" sz="quarter" idx="5"/>
          </p:nvPr>
        </p:nvSpPr>
        <p:spPr/>
        <p:txBody>
          <a:bodyPr/>
          <a:lstStyle/>
          <a:p>
            <a:fld id="{9E0CFDC4-D18A-4498-8CF8-4725243F0B4D}" type="slidenum">
              <a:rPr lang="en-US" smtClean="0"/>
              <a:t>6</a:t>
            </a:fld>
            <a:endParaRPr lang="en-US"/>
          </a:p>
        </p:txBody>
      </p:sp>
    </p:spTree>
    <p:extLst>
      <p:ext uri="{BB962C8B-B14F-4D97-AF65-F5344CB8AC3E}">
        <p14:creationId xmlns:p14="http://schemas.microsoft.com/office/powerpoint/2010/main" val="327658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AP’s economic and social development over recent decades has been accompanied by significant environmental challenges-increasing emissions and air pollution, overconsumption of natural resources/decrease in resource efficiency, as well as biodiversity loss, environmental degradation.  </a:t>
            </a:r>
          </a:p>
          <a:p>
            <a:r>
              <a:rPr lang="en-US" dirty="0"/>
              <a:t>This is reflected as well in ESCAP’s SDG analysis where progress in environmental SDGs lags significantly.    </a:t>
            </a:r>
          </a:p>
        </p:txBody>
      </p:sp>
      <p:sp>
        <p:nvSpPr>
          <p:cNvPr id="4" name="Slide Number Placeholder 3"/>
          <p:cNvSpPr>
            <a:spLocks noGrp="1"/>
          </p:cNvSpPr>
          <p:nvPr>
            <p:ph type="sldNum" sz="quarter" idx="5"/>
          </p:nvPr>
        </p:nvSpPr>
        <p:spPr/>
        <p:txBody>
          <a:bodyPr/>
          <a:lstStyle/>
          <a:p>
            <a:fld id="{9E0CFDC4-D18A-4498-8CF8-4725243F0B4D}" type="slidenum">
              <a:rPr lang="en-US" smtClean="0"/>
              <a:t>7</a:t>
            </a:fld>
            <a:endParaRPr lang="en-US"/>
          </a:p>
        </p:txBody>
      </p:sp>
    </p:spTree>
    <p:extLst>
      <p:ext uri="{BB962C8B-B14F-4D97-AF65-F5344CB8AC3E}">
        <p14:creationId xmlns:p14="http://schemas.microsoft.com/office/powerpoint/2010/main" val="2147228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Climate change remains an existential crisis for the Asia-Pacific developing countries. Nowhere is the urgent need for enhanced climate ambition and action more apparent than in the Asia-Pacific region, where climate change and climate-induced disasters are increasingly and continuously threatening development, often undermining hard-won development gains and exacerbating underlying drivers of poverty and societal inequalities by disproportionately burdening the poor and other vulnerable groups. </a:t>
            </a:r>
          </a:p>
          <a:p>
            <a:endParaRPr lang="en-US"/>
          </a:p>
          <a:p>
            <a:r>
              <a:rPr lang="en-US"/>
              <a:t>While the last ten years were marked with severe impacts of natural disasters on the region, the Asia-Pacific countries experienced unprecedented climate-induced disasters, including heatwaves, droughts, typhoons and floods in 2022. Studies show that the consequences of climate change have increasing impacts on women and children, who are more vulnerable to extreme weather events and less resilient in the recovery and reconstruction processes. Therefore, additional efforts should be made to integrate gender-sensitive policies and to develop capacities in member States to address the additional burdens of vulnerable groups. </a:t>
            </a:r>
          </a:p>
        </p:txBody>
      </p:sp>
      <p:sp>
        <p:nvSpPr>
          <p:cNvPr id="4" name="Slide Number Placeholder 3"/>
          <p:cNvSpPr>
            <a:spLocks noGrp="1"/>
          </p:cNvSpPr>
          <p:nvPr>
            <p:ph type="sldNum" sz="quarter" idx="5"/>
          </p:nvPr>
        </p:nvSpPr>
        <p:spPr/>
        <p:txBody>
          <a:bodyPr/>
          <a:lstStyle/>
          <a:p>
            <a:fld id="{9E0CFDC4-D18A-4498-8CF8-4725243F0B4D}" type="slidenum">
              <a:rPr lang="en-US" smtClean="0"/>
              <a:t>8</a:t>
            </a:fld>
            <a:endParaRPr lang="en-US"/>
          </a:p>
        </p:txBody>
      </p:sp>
    </p:spTree>
    <p:extLst>
      <p:ext uri="{BB962C8B-B14F-4D97-AF65-F5344CB8AC3E}">
        <p14:creationId xmlns:p14="http://schemas.microsoft.com/office/powerpoint/2010/main" val="76532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Furthermore, the region accounted for more than half of global greenhouse gas emissions, a share that is still increasing owing to the fossil fuel-intensive development pathways that many countries in the region are following. These challenges require strengthened and informed decision-making, with due access to information, public participation and justice on climate-related matters, as well as  more ambitious strategies integrating mitigation and adaptation approaches. </a:t>
            </a:r>
          </a:p>
        </p:txBody>
      </p:sp>
      <p:sp>
        <p:nvSpPr>
          <p:cNvPr id="4" name="Slide Number Placeholder 3"/>
          <p:cNvSpPr>
            <a:spLocks noGrp="1"/>
          </p:cNvSpPr>
          <p:nvPr>
            <p:ph type="sldNum" sz="quarter" idx="5"/>
          </p:nvPr>
        </p:nvSpPr>
        <p:spPr/>
        <p:txBody>
          <a:bodyPr/>
          <a:lstStyle/>
          <a:p>
            <a:fld id="{9E0CFDC4-D18A-4498-8CF8-4725243F0B4D}" type="slidenum">
              <a:rPr lang="en-US" smtClean="0"/>
              <a:t>9</a:t>
            </a:fld>
            <a:endParaRPr lang="en-US"/>
          </a:p>
        </p:txBody>
      </p:sp>
    </p:spTree>
    <p:extLst>
      <p:ext uri="{BB962C8B-B14F-4D97-AF65-F5344CB8AC3E}">
        <p14:creationId xmlns:p14="http://schemas.microsoft.com/office/powerpoint/2010/main" val="302452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Countries in Asia and the Pacific collectively emitted 31.6 GtCO2e in 2020. Current nationally determined contributions (NDCs) commitments for greenhouse gas emission reduction and regional greenhouse emissions trajectories are projected to result in greenhouse gas emissions of 25.2 GtCO2e in 2030. As shown in figure 1.4, this represents a 16 per cent increase from 2010 levels, rather than the 45 per cent reduction required to achieve the 1.5°C pathway.</a:t>
            </a:r>
          </a:p>
          <a:p>
            <a:r>
              <a:rPr lang="en-US"/>
              <a:t> The current gap in the regional NDC commitments needs to be addressed at the national level to avoid a large overshoot.</a:t>
            </a:r>
          </a:p>
          <a:p>
            <a:r>
              <a:rPr lang="en-US"/>
              <a:t>Collective efforts are required to spur the region’s mitigation ambition and support the mid-century climate neutrality trajectory that would keep the region within the 1.5°C target.</a:t>
            </a:r>
          </a:p>
        </p:txBody>
      </p:sp>
      <p:sp>
        <p:nvSpPr>
          <p:cNvPr id="4" name="Slide Number Placeholder 3"/>
          <p:cNvSpPr>
            <a:spLocks noGrp="1"/>
          </p:cNvSpPr>
          <p:nvPr>
            <p:ph type="sldNum" sz="quarter" idx="5"/>
          </p:nvPr>
        </p:nvSpPr>
        <p:spPr/>
        <p:txBody>
          <a:bodyPr/>
          <a:lstStyle/>
          <a:p>
            <a:fld id="{9E0CFDC4-D18A-4498-8CF8-4725243F0B4D}" type="slidenum">
              <a:rPr lang="en-US" smtClean="0"/>
              <a:t>10</a:t>
            </a:fld>
            <a:endParaRPr lang="en-US"/>
          </a:p>
        </p:txBody>
      </p:sp>
    </p:spTree>
    <p:extLst>
      <p:ext uri="{BB962C8B-B14F-4D97-AF65-F5344CB8AC3E}">
        <p14:creationId xmlns:p14="http://schemas.microsoft.com/office/powerpoint/2010/main" val="2909915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BAC07-67AA-0E7C-9966-E1B4B8282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D3F9D6-D7BE-C805-B149-FECAE80647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C268D8-3EBC-4C62-E105-2D7CCA7D109C}"/>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5" name="Footer Placeholder 4">
            <a:extLst>
              <a:ext uri="{FF2B5EF4-FFF2-40B4-BE49-F238E27FC236}">
                <a16:creationId xmlns:a16="http://schemas.microsoft.com/office/drawing/2014/main" id="{C7918D30-91B0-415C-7113-8514271F4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AE9A8-9855-BEB5-4301-64D4506CCC92}"/>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3239303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2CFEA-0FA3-9D2A-D180-82A620984F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2BB4F0-419B-5026-10EC-AADA402468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3F969-573D-3750-A0EE-064DBE043F76}"/>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5" name="Footer Placeholder 4">
            <a:extLst>
              <a:ext uri="{FF2B5EF4-FFF2-40B4-BE49-F238E27FC236}">
                <a16:creationId xmlns:a16="http://schemas.microsoft.com/office/drawing/2014/main" id="{32384994-DA16-53A0-C4BC-2777FC968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6517F-B92D-AAB0-6DD6-1CD87254795D}"/>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663249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BF1F90-53F0-A216-47F1-DCBFA334DF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DC470F-921E-867C-F488-97EFDFD329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86E9-5ACB-04FA-2593-FFA949A311D2}"/>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5" name="Footer Placeholder 4">
            <a:extLst>
              <a:ext uri="{FF2B5EF4-FFF2-40B4-BE49-F238E27FC236}">
                <a16:creationId xmlns:a16="http://schemas.microsoft.com/office/drawing/2014/main" id="{73BC7DC4-B3BD-D574-D8DA-D04562AC0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314F0-BF04-F807-42AA-528CBAB3CB47}"/>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409615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116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82" name="Text Placeholder 19">
            <a:extLst>
              <a:ext uri="{FF2B5EF4-FFF2-40B4-BE49-F238E27FC236}">
                <a16:creationId xmlns:a16="http://schemas.microsoft.com/office/drawing/2014/main" id="{79BF4586-B56D-6D43-8329-670E6D81AFD1}"/>
              </a:ext>
            </a:extLst>
          </p:cNvPr>
          <p:cNvSpPr>
            <a:spLocks noGrp="1"/>
          </p:cNvSpPr>
          <p:nvPr>
            <p:ph type="body" sz="quarter" idx="10"/>
          </p:nvPr>
        </p:nvSpPr>
        <p:spPr>
          <a:xfrm>
            <a:off x="759153" y="1011784"/>
            <a:ext cx="5494337" cy="1200150"/>
          </a:xfrm>
          <a:prstGeom prst="rect">
            <a:avLst/>
          </a:prstGeom>
        </p:spPr>
        <p:txBody>
          <a:bodyPr/>
          <a:lstStyle>
            <a:lvl1pPr marL="0" indent="0">
              <a:buNone/>
              <a:defRPr sz="3600" b="1" i="0">
                <a:latin typeface="Roboto" panose="02000000000000000000" pitchFamily="2" charset="0"/>
                <a:ea typeface="Roboto" panose="02000000000000000000" pitchFamily="2" charset="0"/>
              </a:defRPr>
            </a:lvl1pPr>
          </a:lstStyle>
          <a:p>
            <a:pPr lvl="0"/>
            <a:endParaRPr lang="en-TH" dirty="0"/>
          </a:p>
        </p:txBody>
      </p:sp>
      <p:sp>
        <p:nvSpPr>
          <p:cNvPr id="83" name="Text Placeholder 19">
            <a:extLst>
              <a:ext uri="{FF2B5EF4-FFF2-40B4-BE49-F238E27FC236}">
                <a16:creationId xmlns:a16="http://schemas.microsoft.com/office/drawing/2014/main" id="{55EFE69B-401A-9047-9E10-AF0527CBBFAD}"/>
              </a:ext>
            </a:extLst>
          </p:cNvPr>
          <p:cNvSpPr>
            <a:spLocks noGrp="1"/>
          </p:cNvSpPr>
          <p:nvPr>
            <p:ph type="body" sz="quarter" idx="11"/>
          </p:nvPr>
        </p:nvSpPr>
        <p:spPr>
          <a:xfrm>
            <a:off x="759153" y="2345791"/>
            <a:ext cx="5494337" cy="328264"/>
          </a:xfrm>
          <a:prstGeom prst="rect">
            <a:avLst/>
          </a:prstGeom>
        </p:spPr>
        <p:txBody>
          <a:bodyPr/>
          <a:lstStyle>
            <a:lvl1pPr marL="0" indent="0">
              <a:buNone/>
              <a:defRPr sz="1800" b="1" i="0">
                <a:solidFill>
                  <a:schemeClr val="tx1">
                    <a:lumMod val="85000"/>
                    <a:lumOff val="15000"/>
                  </a:schemeClr>
                </a:solidFill>
                <a:latin typeface="Calibri" panose="020F0502020204030204" pitchFamily="34" charset="0"/>
                <a:ea typeface="Roboto" panose="02000000000000000000" pitchFamily="2" charset="0"/>
                <a:cs typeface="Calibri" panose="020F0502020204030204" pitchFamily="34" charset="0"/>
              </a:defRPr>
            </a:lvl1pPr>
          </a:lstStyle>
          <a:p>
            <a:pPr lvl="0"/>
            <a:endParaRPr lang="en-TH"/>
          </a:p>
        </p:txBody>
      </p:sp>
      <p:sp>
        <p:nvSpPr>
          <p:cNvPr id="85" name="Content Placeholder 84">
            <a:extLst>
              <a:ext uri="{FF2B5EF4-FFF2-40B4-BE49-F238E27FC236}">
                <a16:creationId xmlns:a16="http://schemas.microsoft.com/office/drawing/2014/main" id="{46BD9E42-A096-B942-BF4B-689B0B0E6933}"/>
              </a:ext>
            </a:extLst>
          </p:cNvPr>
          <p:cNvSpPr>
            <a:spLocks noGrp="1"/>
          </p:cNvSpPr>
          <p:nvPr>
            <p:ph sz="quarter" idx="12"/>
          </p:nvPr>
        </p:nvSpPr>
        <p:spPr>
          <a:xfrm>
            <a:off x="6639339" y="1011238"/>
            <a:ext cx="4793508" cy="4581525"/>
          </a:xfrm>
          <a:prstGeom prst="rect">
            <a:avLst/>
          </a:prstGeom>
        </p:spPr>
        <p:txBody>
          <a:bodyPr/>
          <a:lstStyle>
            <a:lvl1pPr marL="0" indent="0">
              <a:buNone/>
              <a:defRPr/>
            </a:lvl1pPr>
          </a:lstStyle>
          <a:p>
            <a:pPr lvl="0"/>
            <a:endParaRPr lang="en-TH"/>
          </a:p>
        </p:txBody>
      </p:sp>
    </p:spTree>
    <p:extLst>
      <p:ext uri="{BB962C8B-B14F-4D97-AF65-F5344CB8AC3E}">
        <p14:creationId xmlns:p14="http://schemas.microsoft.com/office/powerpoint/2010/main" val="303060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38F6-A6E0-6E45-907E-9E519D51D8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EBB41-B400-CCF5-FFFA-097568335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50285-63C8-8161-AAAE-2C0853C518D2}"/>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5" name="Footer Placeholder 4">
            <a:extLst>
              <a:ext uri="{FF2B5EF4-FFF2-40B4-BE49-F238E27FC236}">
                <a16:creationId xmlns:a16="http://schemas.microsoft.com/office/drawing/2014/main" id="{04A62713-3659-F4E7-E4C6-ED525D6DB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221DC-0DEF-7BFF-68BF-2FFD4E159331}"/>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199943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D520-0C19-1C5D-F9B6-51A880D81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CF4F73-602A-22A2-6D65-40000B8732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904DA7-495D-53B2-21C8-2878F4D1A2EC}"/>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5" name="Footer Placeholder 4">
            <a:extLst>
              <a:ext uri="{FF2B5EF4-FFF2-40B4-BE49-F238E27FC236}">
                <a16:creationId xmlns:a16="http://schemas.microsoft.com/office/drawing/2014/main" id="{E687C732-2E72-5088-C572-FEFF7B964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BD639-6677-62CF-12A9-2CF5ADB01E28}"/>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35922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FB210-D0B3-265E-DADD-63BA4CB66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3FF44-C502-7A4B-DC3D-475785F568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1E494E-2137-2271-6F75-85C9016099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E5F354-E2DE-413F-B125-4F36CADCDF43}"/>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6" name="Footer Placeholder 5">
            <a:extLst>
              <a:ext uri="{FF2B5EF4-FFF2-40B4-BE49-F238E27FC236}">
                <a16:creationId xmlns:a16="http://schemas.microsoft.com/office/drawing/2014/main" id="{D3B02FD6-C62C-3BE6-5679-414890077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A763D-6D76-B4C8-264D-E452C6FF3A50}"/>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70240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8D4D-E84B-2C50-5513-EFEEE892FD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095ED3-C251-873D-CFAE-8C11260BD5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48E151-F0F5-29BB-3A89-87209900D6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7E4AA-A522-7649-2878-01A6426C2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DD8092-B531-F476-45CE-103DBFD81D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170B4D-4538-0FDF-F6C2-E074588FC214}"/>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8" name="Footer Placeholder 7">
            <a:extLst>
              <a:ext uri="{FF2B5EF4-FFF2-40B4-BE49-F238E27FC236}">
                <a16:creationId xmlns:a16="http://schemas.microsoft.com/office/drawing/2014/main" id="{A08521AF-98E2-45D3-8AF4-3C5B1CAA65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DDF99E-B975-B081-7862-C74CB948BD1A}"/>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359754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4F46-DB03-D736-726F-FCF4851B03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FADB8B-389B-D637-D8F7-947EA56E7A14}"/>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4" name="Footer Placeholder 3">
            <a:extLst>
              <a:ext uri="{FF2B5EF4-FFF2-40B4-BE49-F238E27FC236}">
                <a16:creationId xmlns:a16="http://schemas.microsoft.com/office/drawing/2014/main" id="{2806C43F-1B11-3D82-1BAD-EE088232F7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7A75A8-6966-7A70-B9AE-42DBC1952671}"/>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203088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AF4609-1A0B-8C49-137A-31A5A1A2BC13}"/>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3" name="Footer Placeholder 2">
            <a:extLst>
              <a:ext uri="{FF2B5EF4-FFF2-40B4-BE49-F238E27FC236}">
                <a16:creationId xmlns:a16="http://schemas.microsoft.com/office/drawing/2014/main" id="{EA21760F-C827-3577-4452-4F7B6B11A4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1B423-7BEB-0FB1-1AA6-05078A553CF4}"/>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3694122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7933-54A9-2589-D31B-F5B196758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0FC168-4210-9AC5-A803-4450788407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B3E84-8C6B-35D1-25BA-8A1A688AA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4366F3-E147-E21E-7CEB-4CDA292F3559}"/>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6" name="Footer Placeholder 5">
            <a:extLst>
              <a:ext uri="{FF2B5EF4-FFF2-40B4-BE49-F238E27FC236}">
                <a16:creationId xmlns:a16="http://schemas.microsoft.com/office/drawing/2014/main" id="{A023094E-FEEA-432F-300D-225576899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66013E-19DF-3240-5087-D6F2449A824A}"/>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309902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21DC-BDB7-8089-30E4-DD7DBCBE44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3D1EF-78BC-961E-A96D-3B28B8E2B7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F405A8-0B7F-FF04-E509-7AAC2ECD5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B1040C-5961-D2FD-A1DE-8E2A08C6BF9E}"/>
              </a:ext>
            </a:extLst>
          </p:cNvPr>
          <p:cNvSpPr>
            <a:spLocks noGrp="1"/>
          </p:cNvSpPr>
          <p:nvPr>
            <p:ph type="dt" sz="half" idx="10"/>
          </p:nvPr>
        </p:nvSpPr>
        <p:spPr/>
        <p:txBody>
          <a:bodyPr/>
          <a:lstStyle/>
          <a:p>
            <a:fld id="{43F11E95-2DBC-48A6-8836-C7DD044CC7A2}" type="datetimeFigureOut">
              <a:rPr lang="en-US" smtClean="0"/>
              <a:t>9/24/24</a:t>
            </a:fld>
            <a:endParaRPr lang="en-US"/>
          </a:p>
        </p:txBody>
      </p:sp>
      <p:sp>
        <p:nvSpPr>
          <p:cNvPr id="6" name="Footer Placeholder 5">
            <a:extLst>
              <a:ext uri="{FF2B5EF4-FFF2-40B4-BE49-F238E27FC236}">
                <a16:creationId xmlns:a16="http://schemas.microsoft.com/office/drawing/2014/main" id="{AC918C28-4FD0-727D-A786-3EAE1DC7E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0655E-2ADB-D750-1C92-9263140DC59A}"/>
              </a:ext>
            </a:extLst>
          </p:cNvPr>
          <p:cNvSpPr>
            <a:spLocks noGrp="1"/>
          </p:cNvSpPr>
          <p:nvPr>
            <p:ph type="sldNum" sz="quarter" idx="12"/>
          </p:nvPr>
        </p:nvSpPr>
        <p:spPr/>
        <p:txBody>
          <a:bodyPr/>
          <a:lstStyle/>
          <a:p>
            <a:fld id="{69B81031-B893-4849-8080-E1C9627C8B2C}" type="slidenum">
              <a:rPr lang="en-US" smtClean="0"/>
              <a:t>‹Nr.›</a:t>
            </a:fld>
            <a:endParaRPr lang="en-US"/>
          </a:p>
        </p:txBody>
      </p:sp>
    </p:spTree>
    <p:extLst>
      <p:ext uri="{BB962C8B-B14F-4D97-AF65-F5344CB8AC3E}">
        <p14:creationId xmlns:p14="http://schemas.microsoft.com/office/powerpoint/2010/main" val="2060835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53F7A-D266-5F5B-B7BA-0BA39D0DED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D01469-07EC-BC42-408B-72F183D97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F03A3-9AC3-CA92-6B2B-0CB4E53D4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11E95-2DBC-48A6-8836-C7DD044CC7A2}" type="datetimeFigureOut">
              <a:rPr lang="en-US" smtClean="0"/>
              <a:t>9/24/24</a:t>
            </a:fld>
            <a:endParaRPr lang="en-US"/>
          </a:p>
        </p:txBody>
      </p:sp>
      <p:sp>
        <p:nvSpPr>
          <p:cNvPr id="5" name="Footer Placeholder 4">
            <a:extLst>
              <a:ext uri="{FF2B5EF4-FFF2-40B4-BE49-F238E27FC236}">
                <a16:creationId xmlns:a16="http://schemas.microsoft.com/office/drawing/2014/main" id="{B8C7F908-BA28-658E-B558-131A1305E5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4CBCBA-CFA4-87C5-9C94-28FB447173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81031-B893-4849-8080-E1C9627C8B2C}" type="slidenum">
              <a:rPr lang="en-US" smtClean="0"/>
              <a:t>‹Nr.›</a:t>
            </a:fld>
            <a:endParaRPr lang="en-US"/>
          </a:p>
        </p:txBody>
      </p:sp>
    </p:spTree>
    <p:extLst>
      <p:ext uri="{BB962C8B-B14F-4D97-AF65-F5344CB8AC3E}">
        <p14:creationId xmlns:p14="http://schemas.microsoft.com/office/powerpoint/2010/main" val="2150199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1.jpe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68.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2.png"/><Relationship Id="rId2" Type="http://schemas.openxmlformats.org/officeDocument/2006/relationships/notesSlide" Target="../notesSlides/notesSlide11.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7.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3.png"/><Relationship Id="rId4" Type="http://schemas.openxmlformats.org/officeDocument/2006/relationships/image" Target="../media/image107.jpe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4.jpeg"/><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8.png"/><Relationship Id="rId7" Type="http://schemas.openxmlformats.org/officeDocument/2006/relationships/image" Target="../media/image11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png"/><Relationship Id="rId7" Type="http://schemas.openxmlformats.org/officeDocument/2006/relationships/image" Target="../media/image12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2.png"/><Relationship Id="rId4" Type="http://schemas.openxmlformats.org/officeDocument/2006/relationships/image" Target="../media/image120.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3.png"/><Relationship Id="rId5" Type="http://schemas.openxmlformats.org/officeDocument/2006/relationships/image" Target="../media/image127.png"/><Relationship Id="rId10" Type="http://schemas.openxmlformats.org/officeDocument/2006/relationships/image" Target="../media/image2.png"/><Relationship Id="rId4" Type="http://schemas.openxmlformats.org/officeDocument/2006/relationships/image" Target="../media/image126.png"/><Relationship Id="rId9" Type="http://schemas.openxmlformats.org/officeDocument/2006/relationships/image" Target="../media/image1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3.jpeg"/></Relationships>
</file>

<file path=ppt/slides/_rels/slide2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10" Type="http://schemas.openxmlformats.org/officeDocument/2006/relationships/image" Target="../media/image2.png"/><Relationship Id="rId4" Type="http://schemas.openxmlformats.org/officeDocument/2006/relationships/image" Target="../media/image135.jpeg"/><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1.jpeg"/><Relationship Id="rId4" Type="http://schemas.openxmlformats.org/officeDocument/2006/relationships/image" Target="../media/image140.jpeg"/></Relationships>
</file>

<file path=ppt/slides/_rels/slide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3.emf"/><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3.png"/><Relationship Id="rId7" Type="http://schemas.openxmlformats.org/officeDocument/2006/relationships/image" Target="../media/image3.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hyperlink" Target="https://www.google.com/url?sa=i&amp;rct=j&amp;q=&amp;esrc=s&amp;source=images&amp;cd=&amp;ved=2ahUKEwjN6bqL-cLhAhWRKn0KHf11ANY4ZBAzKDcwN3oECAEQOA&amp;url=https%3A%2F%2Fwww.hindustantimes.com%2Findia-news%2Fmp-s-water-scarce-betul-town-bans-construction-work%2Fstory-T2pGHsa0FSsIfNA6HjCTqM.html&amp;psig=AOvVaw3Ju3a2a3MPpH27mEjkN5_o&amp;ust=1554896776477395&amp;ictx=3&amp;uact=3"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6.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172.tiff"/><Relationship Id="rId13" Type="http://schemas.openxmlformats.org/officeDocument/2006/relationships/image" Target="../media/image2.png"/><Relationship Id="rId3" Type="http://schemas.openxmlformats.org/officeDocument/2006/relationships/image" Target="../media/image167.tiff"/><Relationship Id="rId7" Type="http://schemas.openxmlformats.org/officeDocument/2006/relationships/image" Target="../media/image171.tiff"/><Relationship Id="rId12"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70.tiff"/><Relationship Id="rId11" Type="http://schemas.openxmlformats.org/officeDocument/2006/relationships/hyperlink" Target="https://www.100resilientcities.org/planning-urban-growth-resilient-future/" TargetMode="External"/><Relationship Id="rId5" Type="http://schemas.openxmlformats.org/officeDocument/2006/relationships/image" Target="../media/image169.tiff"/><Relationship Id="rId10" Type="http://schemas.openxmlformats.org/officeDocument/2006/relationships/image" Target="../media/image174.tiff"/><Relationship Id="rId4" Type="http://schemas.openxmlformats.org/officeDocument/2006/relationships/image" Target="../media/image168.tiff"/><Relationship Id="rId9" Type="http://schemas.openxmlformats.org/officeDocument/2006/relationships/image" Target="../media/image173.tiff"/></Relationships>
</file>

<file path=ppt/slides/_rels/slide3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emf"/><Relationship Id="rId1" Type="http://schemas.openxmlformats.org/officeDocument/2006/relationships/slideLayout" Target="../slideLayouts/slideLayout12.xml"/><Relationship Id="rId6" Type="http://schemas.openxmlformats.org/officeDocument/2006/relationships/image" Target="../media/image181.png"/><Relationship Id="rId5" Type="http://schemas.openxmlformats.org/officeDocument/2006/relationships/image" Target="../media/image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2.png"/><Relationship Id="rId7" Type="http://schemas.openxmlformats.org/officeDocument/2006/relationships/image" Target="../media/image18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7.emf"/><Relationship Id="rId4" Type="http://schemas.openxmlformats.org/officeDocument/2006/relationships/image" Target="../media/image18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2.png"/></Relationships>
</file>

<file path=ppt/slides/_rels/slide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89.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90.jpeg"/><Relationship Id="rId4" Type="http://schemas.openxmlformats.org/officeDocument/2006/relationships/image" Target="../media/image182.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17.sv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2.emf"/><Relationship Id="rId7" Type="http://schemas.openxmlformats.org/officeDocument/2006/relationships/image" Target="../media/image196.emf"/><Relationship Id="rId2" Type="http://schemas.openxmlformats.org/officeDocument/2006/relationships/image" Target="../media/image191.emf"/><Relationship Id="rId1" Type="http://schemas.openxmlformats.org/officeDocument/2006/relationships/slideLayout" Target="../slideLayouts/slideLayout2.xml"/><Relationship Id="rId6" Type="http://schemas.openxmlformats.org/officeDocument/2006/relationships/image" Target="../media/image195.emf"/><Relationship Id="rId5" Type="http://schemas.openxmlformats.org/officeDocument/2006/relationships/image" Target="../media/image194.emf"/><Relationship Id="rId4" Type="http://schemas.openxmlformats.org/officeDocument/2006/relationships/image" Target="../media/image193.emf"/><Relationship Id="rId9" Type="http://schemas.openxmlformats.org/officeDocument/2006/relationships/hyperlink" Target="https://www.unescap.org/our-work/environment-developmen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5.sv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2.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3.png"/><Relationship Id="rId3" Type="http://schemas.openxmlformats.org/officeDocument/2006/relationships/image" Target="../media/image38.pn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svg"/><Relationship Id="rId2" Type="http://schemas.openxmlformats.org/officeDocument/2006/relationships/notesSlide" Target="../notesSlides/notesSlide5.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pn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png"/><Relationship Id="rId7" Type="http://schemas.openxmlformats.org/officeDocument/2006/relationships/image" Target="../media/image63.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3.png"/><Relationship Id="rId9" Type="http://schemas.openxmlformats.org/officeDocument/2006/relationships/image" Target="../media/image65.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3.png"/><Relationship Id="rId5" Type="http://schemas.openxmlformats.org/officeDocument/2006/relationships/image" Target="../media/image75.svg"/><Relationship Id="rId10" Type="http://schemas.openxmlformats.org/officeDocument/2006/relationships/image" Target="../media/image2.png"/><Relationship Id="rId4" Type="http://schemas.openxmlformats.org/officeDocument/2006/relationships/image" Target="../media/image74.png"/><Relationship Id="rId9" Type="http://schemas.openxmlformats.org/officeDocument/2006/relationships/image" Target="../media/image7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00D5AEF-75DC-B435-AA2B-728B8E43F6BE}"/>
              </a:ext>
            </a:extLst>
          </p:cNvPr>
          <p:cNvSpPr txBox="1">
            <a:spLocks/>
          </p:cNvSpPr>
          <p:nvPr/>
        </p:nvSpPr>
        <p:spPr>
          <a:xfrm>
            <a:off x="838200" y="981440"/>
            <a:ext cx="9514840" cy="709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a:t>
            </a:r>
          </a:p>
        </p:txBody>
      </p:sp>
      <p:pic>
        <p:nvPicPr>
          <p:cNvPr id="9" name="Content Placeholder 6" descr="A picture containing text, font, graphics, logo&#10;&#10;Description automatically generated">
            <a:extLst>
              <a:ext uri="{FF2B5EF4-FFF2-40B4-BE49-F238E27FC236}">
                <a16:creationId xmlns:a16="http://schemas.microsoft.com/office/drawing/2014/main" id="{8DC2CC1D-F494-52B7-5E57-4D0276AFF6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34963" y="3326160"/>
            <a:ext cx="4322073" cy="1350267"/>
          </a:xfrm>
          <a:prstGeom prst="rect">
            <a:avLst/>
          </a:prstGeom>
        </p:spPr>
      </p:pic>
      <p:sp>
        <p:nvSpPr>
          <p:cNvPr id="10" name="Rectangle 9">
            <a:extLst>
              <a:ext uri="{FF2B5EF4-FFF2-40B4-BE49-F238E27FC236}">
                <a16:creationId xmlns:a16="http://schemas.microsoft.com/office/drawing/2014/main" id="{E2B6E100-C348-FA13-45BC-A90AC17AAA5F}"/>
              </a:ext>
            </a:extLst>
          </p:cNvPr>
          <p:cNvSpPr/>
          <p:nvPr/>
        </p:nvSpPr>
        <p:spPr>
          <a:xfrm>
            <a:off x="-42532" y="-3597"/>
            <a:ext cx="12213266" cy="6861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85E7980-DE33-C0F9-4BAD-6AB959415482}"/>
              </a:ext>
            </a:extLst>
          </p:cNvPr>
          <p:cNvSpPr txBox="1">
            <a:spLocks/>
          </p:cNvSpPr>
          <p:nvPr/>
        </p:nvSpPr>
        <p:spPr>
          <a:xfrm>
            <a:off x="430701" y="2807170"/>
            <a:ext cx="11097534" cy="1532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lumMod val="50000"/>
                  </a:schemeClr>
                </a:solidFill>
                <a:latin typeface="Roboto"/>
                <a:ea typeface="Roboto"/>
              </a:rPr>
              <a:t>Challenges of rapid urban transformations</a:t>
            </a:r>
            <a:endParaRPr lang="en-US" dirty="0">
              <a:cs typeface="Calibri"/>
            </a:endParaRPr>
          </a:p>
        </p:txBody>
      </p:sp>
      <p:sp>
        <p:nvSpPr>
          <p:cNvPr id="14" name="Rectangle 13">
            <a:extLst>
              <a:ext uri="{FF2B5EF4-FFF2-40B4-BE49-F238E27FC236}">
                <a16:creationId xmlns:a16="http://schemas.microsoft.com/office/drawing/2014/main" id="{32AD84A7-39E5-2A54-05AD-8D80C77F6DFE}"/>
              </a:ext>
            </a:extLst>
          </p:cNvPr>
          <p:cNvSpPr/>
          <p:nvPr/>
        </p:nvSpPr>
        <p:spPr>
          <a:xfrm>
            <a:off x="430701" y="4810395"/>
            <a:ext cx="3475631" cy="369332"/>
          </a:xfrm>
          <a:prstGeom prst="rect">
            <a:avLst/>
          </a:prstGeom>
        </p:spPr>
        <p:txBody>
          <a:bodyPr wrap="square">
            <a:spAutoFit/>
          </a:bodyPr>
          <a:lstStyle/>
          <a:p>
            <a:r>
              <a:rPr lang="en-US" b="1" dirty="0">
                <a:solidFill>
                  <a:schemeClr val="accent1">
                    <a:lumMod val="50000"/>
                  </a:schemeClr>
                </a:solidFill>
                <a:latin typeface="Roboto" panose="02000000000000000000" pitchFamily="2" charset="0"/>
                <a:ea typeface="Roboto" panose="02000000000000000000" pitchFamily="2" charset="0"/>
                <a:cs typeface="Roboto" panose="02000000000000000000" pitchFamily="2" charset="0"/>
              </a:rPr>
              <a:t>Curt Garrigan</a:t>
            </a:r>
          </a:p>
        </p:txBody>
      </p:sp>
      <p:sp>
        <p:nvSpPr>
          <p:cNvPr id="15" name="Rectangle 14">
            <a:extLst>
              <a:ext uri="{FF2B5EF4-FFF2-40B4-BE49-F238E27FC236}">
                <a16:creationId xmlns:a16="http://schemas.microsoft.com/office/drawing/2014/main" id="{E89493DB-90B3-144D-514B-F4DD7B0EF4E5}"/>
              </a:ext>
            </a:extLst>
          </p:cNvPr>
          <p:cNvSpPr/>
          <p:nvPr/>
        </p:nvSpPr>
        <p:spPr>
          <a:xfrm>
            <a:off x="429175" y="5180482"/>
            <a:ext cx="8769545" cy="307777"/>
          </a:xfrm>
          <a:prstGeom prst="rect">
            <a:avLst/>
          </a:prstGeom>
        </p:spPr>
        <p:txBody>
          <a:bodyPr wrap="square" lIns="91440" tIns="45720" rIns="91440" bIns="45720" anchor="t">
            <a:spAutoFit/>
          </a:bodyPr>
          <a:lstStyle/>
          <a:p>
            <a:r>
              <a:rPr lang="en-US" sz="1400" i="1" dirty="0">
                <a:solidFill>
                  <a:schemeClr val="accent1">
                    <a:lumMod val="50000"/>
                  </a:schemeClr>
                </a:solidFill>
                <a:latin typeface="Roboto"/>
                <a:ea typeface="Roboto"/>
                <a:cs typeface="Roboto" panose="02000000000000000000" pitchFamily="2" charset="0"/>
              </a:rPr>
              <a:t>Chief, Sustainable Urban Development Section, Environment and Development Division</a:t>
            </a:r>
          </a:p>
        </p:txBody>
      </p:sp>
      <p:cxnSp>
        <p:nvCxnSpPr>
          <p:cNvPr id="16" name="Straight Arrow Connector 15">
            <a:extLst>
              <a:ext uri="{FF2B5EF4-FFF2-40B4-BE49-F238E27FC236}">
                <a16:creationId xmlns:a16="http://schemas.microsoft.com/office/drawing/2014/main" id="{AC93B673-1E71-A77F-B380-2A94394167DF}"/>
              </a:ext>
            </a:extLst>
          </p:cNvPr>
          <p:cNvCxnSpPr/>
          <p:nvPr/>
        </p:nvCxnSpPr>
        <p:spPr>
          <a:xfrm flipV="1">
            <a:off x="520700" y="5518408"/>
            <a:ext cx="6438900" cy="25400"/>
          </a:xfrm>
          <a:prstGeom prst="straightConnector1">
            <a:avLst/>
          </a:prstGeom>
          <a:ln>
            <a:solidFill>
              <a:schemeClr val="tx1"/>
            </a:solidFill>
          </a:ln>
        </p:spPr>
        <p:style>
          <a:lnRef idx="3">
            <a:schemeClr val="accent2"/>
          </a:lnRef>
          <a:fillRef idx="0">
            <a:schemeClr val="accent2"/>
          </a:fillRef>
          <a:effectRef idx="2">
            <a:schemeClr val="accent2"/>
          </a:effectRef>
          <a:fontRef idx="minor">
            <a:schemeClr val="tx1"/>
          </a:fontRef>
        </p:style>
      </p:cxnSp>
      <p:pic>
        <p:nvPicPr>
          <p:cNvPr id="17" name="Picture 16">
            <a:extLst>
              <a:ext uri="{FF2B5EF4-FFF2-40B4-BE49-F238E27FC236}">
                <a16:creationId xmlns:a16="http://schemas.microsoft.com/office/drawing/2014/main" id="{D070CE27-8087-4262-4908-F80FA0118A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532" y="-1188"/>
            <a:ext cx="12234532" cy="197693"/>
          </a:xfrm>
          <a:prstGeom prst="rect">
            <a:avLst/>
          </a:prstGeom>
        </p:spPr>
      </p:pic>
      <p:grpSp>
        <p:nvGrpSpPr>
          <p:cNvPr id="18" name="Group 17">
            <a:extLst>
              <a:ext uri="{FF2B5EF4-FFF2-40B4-BE49-F238E27FC236}">
                <a16:creationId xmlns:a16="http://schemas.microsoft.com/office/drawing/2014/main" id="{FB87565E-0390-AF90-89D8-20ECD6A6CA24}"/>
              </a:ext>
            </a:extLst>
          </p:cNvPr>
          <p:cNvGrpSpPr/>
          <p:nvPr/>
        </p:nvGrpSpPr>
        <p:grpSpPr>
          <a:xfrm>
            <a:off x="-42532" y="6007700"/>
            <a:ext cx="12234532" cy="850300"/>
            <a:chOff x="-42532" y="6007700"/>
            <a:chExt cx="12234532" cy="850300"/>
          </a:xfrm>
        </p:grpSpPr>
        <p:sp>
          <p:nvSpPr>
            <p:cNvPr id="19" name="Rectangle 11">
              <a:extLst>
                <a:ext uri="{FF2B5EF4-FFF2-40B4-BE49-F238E27FC236}">
                  <a16:creationId xmlns:a16="http://schemas.microsoft.com/office/drawing/2014/main" id="{3D43DD42-1984-2BC7-A8EC-7F81CF47446A}"/>
                </a:ext>
              </a:extLst>
            </p:cNvPr>
            <p:cNvSpPr/>
            <p:nvPr/>
          </p:nvSpPr>
          <p:spPr>
            <a:xfrm>
              <a:off x="-42532" y="6007700"/>
              <a:ext cx="12234532" cy="850300"/>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0" name="Picture 19" descr="A picture containing text, font, graphics, logo&#10;&#10;Description automatically generated">
              <a:extLst>
                <a:ext uri="{FF2B5EF4-FFF2-40B4-BE49-F238E27FC236}">
                  <a16:creationId xmlns:a16="http://schemas.microsoft.com/office/drawing/2014/main" id="{F85D184D-4B86-5E55-AA3A-11BD6647A4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
        <p:nvSpPr>
          <p:cNvPr id="22" name="TextBox 21">
            <a:extLst>
              <a:ext uri="{FF2B5EF4-FFF2-40B4-BE49-F238E27FC236}">
                <a16:creationId xmlns:a16="http://schemas.microsoft.com/office/drawing/2014/main" id="{DF211774-D167-CEBC-C6D6-5E6C3B3BF85B}"/>
              </a:ext>
            </a:extLst>
          </p:cNvPr>
          <p:cNvSpPr txBox="1"/>
          <p:nvPr/>
        </p:nvSpPr>
        <p:spPr>
          <a:xfrm>
            <a:off x="409435" y="1412481"/>
            <a:ext cx="7847601" cy="1477328"/>
          </a:xfrm>
          <a:prstGeom prst="rect">
            <a:avLst/>
          </a:prstGeom>
          <a:noFill/>
        </p:spPr>
        <p:txBody>
          <a:bodyPr wrap="square">
            <a:spAutoFit/>
          </a:bodyPr>
          <a:lstStyle/>
          <a:p>
            <a:pPr algn="l"/>
            <a:endParaRPr lang="en-US" sz="1800" b="0" i="0" u="none" strike="noStrike" baseline="0" dirty="0">
              <a:solidFill>
                <a:srgbClr val="000000"/>
              </a:solidFill>
              <a:latin typeface="Noto Sans" panose="020B0502040504020204" pitchFamily="34" charset="0"/>
            </a:endParaRPr>
          </a:p>
          <a:p>
            <a:r>
              <a:rPr lang="en-US" sz="1800" b="1" i="0" u="none" strike="noStrike" baseline="0" dirty="0" err="1">
                <a:solidFill>
                  <a:srgbClr val="004774"/>
                </a:solidFill>
                <a:latin typeface="Noto Sans" panose="020B0502040504020204" pitchFamily="34" charset="0"/>
              </a:rPr>
              <a:t>PolyUrbanWaters</a:t>
            </a:r>
            <a:r>
              <a:rPr lang="en-US" sz="1800" b="1" i="0" u="none" strike="noStrike" baseline="0" dirty="0">
                <a:solidFill>
                  <a:srgbClr val="004774"/>
                </a:solidFill>
                <a:latin typeface="Noto Sans" panose="020B0502040504020204" pitchFamily="34" charset="0"/>
              </a:rPr>
              <a:t>-Symposium 2024 </a:t>
            </a:r>
            <a:endParaRPr lang="en-US" sz="1800" b="0" i="0" u="none" strike="noStrike" baseline="0" dirty="0">
              <a:solidFill>
                <a:srgbClr val="000000"/>
              </a:solidFill>
              <a:latin typeface="Noto Sans" panose="020B0502040504020204" pitchFamily="34" charset="0"/>
            </a:endParaRPr>
          </a:p>
          <a:p>
            <a:endParaRPr lang="en-US" sz="1800" b="0" i="0" u="none" strike="noStrike" baseline="0" dirty="0">
              <a:solidFill>
                <a:srgbClr val="004774"/>
              </a:solidFill>
              <a:latin typeface="Tw Cen MT" panose="020B0602020104020603" pitchFamily="34" charset="0"/>
            </a:endParaRPr>
          </a:p>
          <a:p>
            <a:r>
              <a:rPr lang="en-US" sz="1800" b="0" i="0" u="none" strike="noStrike" baseline="0" dirty="0">
                <a:solidFill>
                  <a:srgbClr val="004774"/>
                </a:solidFill>
                <a:latin typeface="Tw Cen MT" panose="020B0602020104020603" pitchFamily="34" charset="0"/>
              </a:rPr>
              <a:t>Advancing Water-Sensitive Transformation in </a:t>
            </a:r>
            <a:endParaRPr lang="en-US" sz="1800" b="0" i="0" u="none" strike="noStrike" baseline="0" dirty="0">
              <a:solidFill>
                <a:srgbClr val="000000"/>
              </a:solidFill>
              <a:latin typeface="Noto Sans" panose="020B0502040504020204" pitchFamily="34" charset="0"/>
            </a:endParaRPr>
          </a:p>
          <a:p>
            <a:r>
              <a:rPr lang="en-US" sz="1800" b="0" i="0" u="none" strike="noStrike" baseline="0" dirty="0">
                <a:solidFill>
                  <a:srgbClr val="004774"/>
                </a:solidFill>
                <a:latin typeface="Tw Cen MT" panose="020B0602020104020603" pitchFamily="34" charset="0"/>
              </a:rPr>
              <a:t>Southeast Asian Cities </a:t>
            </a:r>
            <a:endParaRPr lang="en-US" sz="1600" i="1" dirty="0">
              <a:solidFill>
                <a:schemeClr val="tx1">
                  <a:lumMod val="65000"/>
                  <a:lumOff val="35000"/>
                </a:schemeClr>
              </a:solidFill>
              <a:latin typeface="Roboto"/>
              <a:ea typeface="Roboto"/>
              <a:cs typeface="Roboto" panose="02000000000000000000" pitchFamily="2" charset="0"/>
            </a:endParaRPr>
          </a:p>
        </p:txBody>
      </p:sp>
    </p:spTree>
    <p:extLst>
      <p:ext uri="{BB962C8B-B14F-4D97-AF65-F5344CB8AC3E}">
        <p14:creationId xmlns:p14="http://schemas.microsoft.com/office/powerpoint/2010/main" val="4240112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E95655D-67E2-5724-0C58-F9A2F9C7F853}"/>
              </a:ext>
            </a:extLst>
          </p:cNvPr>
          <p:cNvSpPr txBox="1"/>
          <p:nvPr/>
        </p:nvSpPr>
        <p:spPr>
          <a:xfrm>
            <a:off x="575935" y="2078545"/>
            <a:ext cx="3004989" cy="3170099"/>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buNone/>
            </a:pPr>
            <a:r>
              <a:rPr lang="en-US"/>
              <a:t>Global GHG emissions must be reduced by </a:t>
            </a:r>
            <a:r>
              <a:rPr lang="en-US" sz="3200" b="1">
                <a:solidFill>
                  <a:srgbClr val="2FABC3"/>
                </a:solidFill>
              </a:rPr>
              <a:t>45% </a:t>
            </a:r>
            <a:r>
              <a:rPr lang="en-US"/>
              <a:t>by 2030 compared to 2010 levels to keep the 1.5°C target in alignment with the Paris Agreement.</a:t>
            </a:r>
          </a:p>
        </p:txBody>
      </p:sp>
      <p:pic>
        <p:nvPicPr>
          <p:cNvPr id="2" name="Picture 1">
            <a:extLst>
              <a:ext uri="{FF2B5EF4-FFF2-40B4-BE49-F238E27FC236}">
                <a16:creationId xmlns:a16="http://schemas.microsoft.com/office/drawing/2014/main" id="{1F45C4DD-EBB7-E09E-35D3-E26FE8668A8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61260" y="2066466"/>
            <a:ext cx="7059700" cy="3933724"/>
          </a:xfrm>
          <a:prstGeom prst="rect">
            <a:avLst/>
          </a:prstGeom>
        </p:spPr>
      </p:pic>
      <p:sp>
        <p:nvSpPr>
          <p:cNvPr id="3" name="TextBox 2">
            <a:extLst>
              <a:ext uri="{FF2B5EF4-FFF2-40B4-BE49-F238E27FC236}">
                <a16:creationId xmlns:a16="http://schemas.microsoft.com/office/drawing/2014/main" id="{BBCD50A6-7DDF-3368-8562-85D010820090}"/>
              </a:ext>
            </a:extLst>
          </p:cNvPr>
          <p:cNvSpPr txBox="1"/>
          <p:nvPr/>
        </p:nvSpPr>
        <p:spPr>
          <a:xfrm>
            <a:off x="4470543" y="1430563"/>
            <a:ext cx="7198632" cy="584775"/>
          </a:xfrm>
          <a:prstGeom prst="rect">
            <a:avLst/>
          </a:prstGeom>
          <a:noFill/>
        </p:spPr>
        <p:txBody>
          <a:bodyPr wrap="square">
            <a:spAutoFit/>
          </a:bodyPr>
          <a:lstStyle/>
          <a:p>
            <a:pPr defTabSz="615437">
              <a:spcBef>
                <a:spcPts val="300"/>
              </a:spcBef>
            </a:pPr>
            <a:r>
              <a:rPr lang="en-US" sz="1600" dirty="0">
                <a:solidFill>
                  <a:schemeClr val="bg1">
                    <a:lumMod val="50000"/>
                  </a:schemeClr>
                </a:solidFill>
              </a:rPr>
              <a:t>Greenhouse gas emissions scenarios with compounded nationally determined  contribution and carbon neutral pledges for the Asia-Pacific region, 1990-2030</a:t>
            </a:r>
          </a:p>
        </p:txBody>
      </p:sp>
      <p:grpSp>
        <p:nvGrpSpPr>
          <p:cNvPr id="44" name="Group 43">
            <a:extLst>
              <a:ext uri="{FF2B5EF4-FFF2-40B4-BE49-F238E27FC236}">
                <a16:creationId xmlns:a16="http://schemas.microsoft.com/office/drawing/2014/main" id="{7715A941-874E-CEA9-A3D7-FD5E813D1408}"/>
              </a:ext>
            </a:extLst>
          </p:cNvPr>
          <p:cNvGrpSpPr/>
          <p:nvPr/>
        </p:nvGrpSpPr>
        <p:grpSpPr>
          <a:xfrm>
            <a:off x="12589674" y="1104381"/>
            <a:ext cx="2938641" cy="4634837"/>
            <a:chOff x="3399577" y="1399904"/>
            <a:chExt cx="2938641" cy="4634837"/>
          </a:xfrm>
        </p:grpSpPr>
        <p:sp>
          <p:nvSpPr>
            <p:cNvPr id="4" name="TextBox 3">
              <a:extLst>
                <a:ext uri="{FF2B5EF4-FFF2-40B4-BE49-F238E27FC236}">
                  <a16:creationId xmlns:a16="http://schemas.microsoft.com/office/drawing/2014/main" id="{AB506BBF-4ACB-48BB-13BF-C4FAC8CD9E88}"/>
                </a:ext>
              </a:extLst>
            </p:cNvPr>
            <p:cNvSpPr txBox="1"/>
            <p:nvPr/>
          </p:nvSpPr>
          <p:spPr>
            <a:xfrm>
              <a:off x="3399577" y="5511521"/>
              <a:ext cx="952556" cy="523220"/>
            </a:xfrm>
            <a:prstGeom prst="rect">
              <a:avLst/>
            </a:prstGeom>
            <a:noFill/>
          </p:spPr>
          <p:txBody>
            <a:bodyPr wrap="square">
              <a:spAutoFit/>
            </a:bodyPr>
            <a:lstStyle/>
            <a:p>
              <a:pPr algn="ctr" defTabSz="615437">
                <a:spcBef>
                  <a:spcPts val="300"/>
                </a:spcBef>
              </a:pPr>
              <a:r>
                <a:rPr lang="en-US" sz="1400">
                  <a:solidFill>
                    <a:schemeClr val="tx1">
                      <a:lumMod val="65000"/>
                      <a:lumOff val="35000"/>
                    </a:schemeClr>
                  </a:solidFill>
                  <a:ea typeface="Verdana" panose="020B0604030504040204" pitchFamily="34" charset="0"/>
                  <a:cs typeface="Verdana"/>
                </a:rPr>
                <a:t>2010 </a:t>
              </a:r>
              <a:br>
                <a:rPr lang="en-US" sz="1400">
                  <a:solidFill>
                    <a:schemeClr val="tx1">
                      <a:lumMod val="65000"/>
                      <a:lumOff val="35000"/>
                    </a:schemeClr>
                  </a:solidFill>
                  <a:ea typeface="Verdana" panose="020B0604030504040204" pitchFamily="34" charset="0"/>
                  <a:cs typeface="Verdana"/>
                </a:rPr>
              </a:br>
              <a:r>
                <a:rPr lang="en-US" sz="1400">
                  <a:solidFill>
                    <a:schemeClr val="tx1">
                      <a:lumMod val="65000"/>
                      <a:lumOff val="35000"/>
                    </a:schemeClr>
                  </a:solidFill>
                  <a:ea typeface="Verdana" panose="020B0604030504040204" pitchFamily="34" charset="0"/>
                  <a:cs typeface="Verdana"/>
                </a:rPr>
                <a:t>emissions</a:t>
              </a:r>
            </a:p>
          </p:txBody>
        </p:sp>
        <p:sp>
          <p:nvSpPr>
            <p:cNvPr id="16" name="Rectangle: Top Corners Rounded 15">
              <a:extLst>
                <a:ext uri="{FF2B5EF4-FFF2-40B4-BE49-F238E27FC236}">
                  <a16:creationId xmlns:a16="http://schemas.microsoft.com/office/drawing/2014/main" id="{77A02B8B-2EDD-289B-8C23-0E58CCCDD86B}"/>
                </a:ext>
              </a:extLst>
            </p:cNvPr>
            <p:cNvSpPr/>
            <p:nvPr/>
          </p:nvSpPr>
          <p:spPr>
            <a:xfrm>
              <a:off x="3651528" y="2748653"/>
              <a:ext cx="479456" cy="2717883"/>
            </a:xfrm>
            <a:prstGeom prst="round2Same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Rounded 17">
              <a:extLst>
                <a:ext uri="{FF2B5EF4-FFF2-40B4-BE49-F238E27FC236}">
                  <a16:creationId xmlns:a16="http://schemas.microsoft.com/office/drawing/2014/main" id="{A8245A84-602A-1866-18CD-891C72466EF3}"/>
                </a:ext>
              </a:extLst>
            </p:cNvPr>
            <p:cNvSpPr/>
            <p:nvPr/>
          </p:nvSpPr>
          <p:spPr>
            <a:xfrm>
              <a:off x="4621032" y="2748652"/>
              <a:ext cx="479456" cy="271788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7196CCE-9FCD-66FA-0ED9-8A3BDF4A4C27}"/>
                </a:ext>
              </a:extLst>
            </p:cNvPr>
            <p:cNvSpPr txBox="1"/>
            <p:nvPr/>
          </p:nvSpPr>
          <p:spPr>
            <a:xfrm>
              <a:off x="4627457" y="5511521"/>
              <a:ext cx="1141671" cy="523220"/>
            </a:xfrm>
            <a:prstGeom prst="rect">
              <a:avLst/>
            </a:prstGeom>
            <a:noFill/>
          </p:spPr>
          <p:txBody>
            <a:bodyPr wrap="square">
              <a:spAutoFit/>
            </a:bodyPr>
            <a:lstStyle/>
            <a:p>
              <a:pPr algn="ctr" defTabSz="615437">
                <a:spcBef>
                  <a:spcPts val="300"/>
                </a:spcBef>
              </a:pPr>
              <a:r>
                <a:rPr lang="en-US" sz="1400">
                  <a:solidFill>
                    <a:schemeClr val="tx1">
                      <a:lumMod val="65000"/>
                      <a:lumOff val="35000"/>
                    </a:schemeClr>
                  </a:solidFill>
                  <a:ea typeface="Verdana" panose="020B0604030504040204" pitchFamily="34" charset="0"/>
                  <a:cs typeface="Verdana"/>
                </a:rPr>
                <a:t>2030 emissions</a:t>
              </a:r>
            </a:p>
          </p:txBody>
        </p:sp>
        <p:sp>
          <p:nvSpPr>
            <p:cNvPr id="21" name="Rectangle: Top Corners Rounded 20">
              <a:extLst>
                <a:ext uri="{FF2B5EF4-FFF2-40B4-BE49-F238E27FC236}">
                  <a16:creationId xmlns:a16="http://schemas.microsoft.com/office/drawing/2014/main" id="{4B0FD180-A8A5-D957-0869-E61BEAE932BF}"/>
                </a:ext>
              </a:extLst>
            </p:cNvPr>
            <p:cNvSpPr/>
            <p:nvPr/>
          </p:nvSpPr>
          <p:spPr>
            <a:xfrm>
              <a:off x="4612580" y="3848949"/>
              <a:ext cx="479456" cy="1642389"/>
            </a:xfrm>
            <a:prstGeom prst="round2SameRect">
              <a:avLst/>
            </a:prstGeom>
            <a:pattFill prst="pct75">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95BA705B-67C6-E697-F346-5E93EB8A9BCA}"/>
                </a:ext>
              </a:extLst>
            </p:cNvPr>
            <p:cNvCxnSpPr>
              <a:cxnSpLocks/>
            </p:cNvCxnSpPr>
            <p:nvPr/>
          </p:nvCxnSpPr>
          <p:spPr>
            <a:xfrm>
              <a:off x="4352133" y="5483574"/>
              <a:ext cx="163112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Rectangle: Top Corners Rounded 31">
              <a:extLst>
                <a:ext uri="{FF2B5EF4-FFF2-40B4-BE49-F238E27FC236}">
                  <a16:creationId xmlns:a16="http://schemas.microsoft.com/office/drawing/2014/main" id="{74B9A742-29D2-2FB8-7FCD-34BB1D8EFF44}"/>
                </a:ext>
              </a:extLst>
            </p:cNvPr>
            <p:cNvSpPr/>
            <p:nvPr/>
          </p:nvSpPr>
          <p:spPr>
            <a:xfrm>
              <a:off x="5363969" y="2081314"/>
              <a:ext cx="479456" cy="3431426"/>
            </a:xfrm>
            <a:prstGeom prst="round2SameRect">
              <a:avLst/>
            </a:prstGeom>
            <a:pattFill prst="pct75">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62FD5AF-7B42-1065-FD04-B2F66DDD50B7}"/>
                </a:ext>
              </a:extLst>
            </p:cNvPr>
            <p:cNvSpPr txBox="1"/>
            <p:nvPr/>
          </p:nvSpPr>
          <p:spPr>
            <a:xfrm>
              <a:off x="4302595" y="2132600"/>
              <a:ext cx="1141671" cy="307777"/>
            </a:xfrm>
            <a:prstGeom prst="rect">
              <a:avLst/>
            </a:prstGeom>
            <a:noFill/>
          </p:spPr>
          <p:txBody>
            <a:bodyPr wrap="square">
              <a:spAutoFit/>
            </a:bodyPr>
            <a:lstStyle/>
            <a:p>
              <a:pPr algn="ctr" defTabSz="615437">
                <a:spcBef>
                  <a:spcPts val="300"/>
                </a:spcBef>
              </a:pPr>
              <a:r>
                <a:rPr lang="en-US" sz="1400">
                  <a:solidFill>
                    <a:schemeClr val="tx1">
                      <a:lumMod val="65000"/>
                      <a:lumOff val="35000"/>
                    </a:schemeClr>
                  </a:solidFill>
                  <a:ea typeface="Verdana" panose="020B0604030504040204" pitchFamily="34" charset="0"/>
                  <a:cs typeface="Verdana"/>
                </a:rPr>
                <a:t>1.5°C target </a:t>
              </a:r>
            </a:p>
          </p:txBody>
        </p:sp>
        <p:sp>
          <p:nvSpPr>
            <p:cNvPr id="37" name="TextBox 36">
              <a:extLst>
                <a:ext uri="{FF2B5EF4-FFF2-40B4-BE49-F238E27FC236}">
                  <a16:creationId xmlns:a16="http://schemas.microsoft.com/office/drawing/2014/main" id="{ADD7EA95-96DF-4F72-4FB1-745C9E96E4D7}"/>
                </a:ext>
              </a:extLst>
            </p:cNvPr>
            <p:cNvSpPr txBox="1"/>
            <p:nvPr/>
          </p:nvSpPr>
          <p:spPr>
            <a:xfrm>
              <a:off x="4873430" y="1399904"/>
              <a:ext cx="1464788" cy="523220"/>
            </a:xfrm>
            <a:prstGeom prst="rect">
              <a:avLst/>
            </a:prstGeom>
            <a:noFill/>
          </p:spPr>
          <p:txBody>
            <a:bodyPr wrap="square">
              <a:spAutoFit/>
            </a:bodyPr>
            <a:lstStyle/>
            <a:p>
              <a:pPr algn="ctr" defTabSz="615437">
                <a:spcBef>
                  <a:spcPts val="300"/>
                </a:spcBef>
              </a:pPr>
              <a:r>
                <a:rPr lang="en-US" sz="1400" dirty="0">
                  <a:solidFill>
                    <a:schemeClr val="tx1">
                      <a:lumMod val="65000"/>
                      <a:lumOff val="35000"/>
                    </a:schemeClr>
                  </a:solidFill>
                  <a:ea typeface="Verdana" panose="020B0604030504040204" pitchFamily="34" charset="0"/>
                  <a:cs typeface="Verdana"/>
                </a:rPr>
                <a:t>Current NDC Commitments</a:t>
              </a:r>
            </a:p>
          </p:txBody>
        </p:sp>
        <p:sp>
          <p:nvSpPr>
            <p:cNvPr id="38" name="TextBox 37">
              <a:extLst>
                <a:ext uri="{FF2B5EF4-FFF2-40B4-BE49-F238E27FC236}">
                  <a16:creationId xmlns:a16="http://schemas.microsoft.com/office/drawing/2014/main" id="{0AEF7749-966F-4328-E278-4EE9202BFD5C}"/>
                </a:ext>
              </a:extLst>
            </p:cNvPr>
            <p:cNvSpPr txBox="1"/>
            <p:nvPr/>
          </p:nvSpPr>
          <p:spPr>
            <a:xfrm>
              <a:off x="4568656" y="2436916"/>
              <a:ext cx="687698" cy="338554"/>
            </a:xfrm>
            <a:prstGeom prst="rect">
              <a:avLst/>
            </a:prstGeom>
            <a:noFill/>
          </p:spPr>
          <p:txBody>
            <a:bodyPr wrap="square">
              <a:spAutoFit/>
            </a:bodyPr>
            <a:lstStyle/>
            <a:p>
              <a:pPr defTabSz="615437">
                <a:spcBef>
                  <a:spcPts val="300"/>
                </a:spcBef>
              </a:pPr>
              <a:r>
                <a:rPr lang="en-US" sz="1600">
                  <a:solidFill>
                    <a:srgbClr val="2FABC3"/>
                  </a:solidFill>
                </a:rPr>
                <a:t>-45%</a:t>
              </a:r>
            </a:p>
          </p:txBody>
        </p:sp>
        <p:sp>
          <p:nvSpPr>
            <p:cNvPr id="39" name="TextBox 38">
              <a:extLst>
                <a:ext uri="{FF2B5EF4-FFF2-40B4-BE49-F238E27FC236}">
                  <a16:creationId xmlns:a16="http://schemas.microsoft.com/office/drawing/2014/main" id="{97414468-863C-C3F9-A174-6ED91830264F}"/>
                </a:ext>
              </a:extLst>
            </p:cNvPr>
            <p:cNvSpPr txBox="1"/>
            <p:nvPr/>
          </p:nvSpPr>
          <p:spPr>
            <a:xfrm>
              <a:off x="5295560" y="1734997"/>
              <a:ext cx="687698" cy="338554"/>
            </a:xfrm>
            <a:prstGeom prst="rect">
              <a:avLst/>
            </a:prstGeom>
            <a:noFill/>
          </p:spPr>
          <p:txBody>
            <a:bodyPr wrap="square">
              <a:spAutoFit/>
            </a:bodyPr>
            <a:lstStyle/>
            <a:p>
              <a:pPr defTabSz="615437">
                <a:spcBef>
                  <a:spcPts val="300"/>
                </a:spcBef>
              </a:pPr>
              <a:r>
                <a:rPr lang="en-US" sz="1600">
                  <a:solidFill>
                    <a:srgbClr val="2FABC3"/>
                  </a:solidFill>
                </a:rPr>
                <a:t>+16 %</a:t>
              </a:r>
            </a:p>
          </p:txBody>
        </p:sp>
      </p:grpSp>
      <p:sp>
        <p:nvSpPr>
          <p:cNvPr id="41" name="TextBox 40">
            <a:extLst>
              <a:ext uri="{FF2B5EF4-FFF2-40B4-BE49-F238E27FC236}">
                <a16:creationId xmlns:a16="http://schemas.microsoft.com/office/drawing/2014/main" id="{F5C509EF-2FF1-5E44-9A70-F56A8AD795D3}"/>
              </a:ext>
            </a:extLst>
          </p:cNvPr>
          <p:cNvSpPr txBox="1"/>
          <p:nvPr/>
        </p:nvSpPr>
        <p:spPr>
          <a:xfrm>
            <a:off x="364925" y="204044"/>
            <a:ext cx="11014253" cy="954107"/>
          </a:xfrm>
          <a:prstGeom prst="rect">
            <a:avLst/>
          </a:prstGeom>
        </p:spPr>
        <p:txBody>
          <a:bodyPr vert="horz" lIns="91440" tIns="45720" rIns="91440" bIns="45720" rtlCol="0" anchor="ctr"/>
          <a:lstStyle>
            <a:defPPr>
              <a:defRPr lang="en-US"/>
            </a:defPPr>
            <a:lvl1pPr indent="0">
              <a:buNone/>
              <a:defRPr sz="3400" b="1" i="0">
                <a:latin typeface="Roboto" panose="02000000000000000000" pitchFamily="2" charset="0"/>
                <a:ea typeface="Roboto" panose="02000000000000000000" pitchFamily="2" charset="0"/>
                <a:cs typeface="Roboto" panose="02000000000000000000" pitchFamily="2" charset="0"/>
              </a:defRPr>
            </a:lvl1pPr>
            <a:lvl2pPr indent="0">
              <a:buNone/>
              <a:defRPr sz="2000">
                <a:solidFill>
                  <a:schemeClr val="tx1">
                    <a:tint val="75000"/>
                  </a:schemeClr>
                </a:solidFill>
              </a:defRPr>
            </a:lvl2pPr>
            <a:lvl3pPr indent="0">
              <a:buNone/>
              <a:defRPr>
                <a:solidFill>
                  <a:schemeClr val="tx1">
                    <a:tint val="75000"/>
                  </a:schemeClr>
                </a:solidFill>
              </a:defRPr>
            </a:lvl3pPr>
            <a:lvl4pPr indent="0">
              <a:buNone/>
              <a:defRPr sz="1600">
                <a:solidFill>
                  <a:schemeClr val="tx1">
                    <a:tint val="75000"/>
                  </a:schemeClr>
                </a:solidFill>
              </a:defRPr>
            </a:lvl4pPr>
            <a:lvl5pPr indent="0">
              <a:buNone/>
              <a:defRPr sz="1600">
                <a:solidFill>
                  <a:schemeClr val="tx1">
                    <a:tint val="75000"/>
                  </a:schemeClr>
                </a:solidFill>
              </a:defRPr>
            </a:lvl5pPr>
            <a:lvl6pPr indent="0">
              <a:buNone/>
              <a:defRPr sz="1600">
                <a:solidFill>
                  <a:schemeClr val="tx1">
                    <a:tint val="75000"/>
                  </a:schemeClr>
                </a:solidFill>
              </a:defRPr>
            </a:lvl6pPr>
            <a:lvl7pPr indent="0">
              <a:buNone/>
              <a:defRPr sz="1600">
                <a:solidFill>
                  <a:schemeClr val="tx1">
                    <a:tint val="75000"/>
                  </a:schemeClr>
                </a:solidFill>
              </a:defRPr>
            </a:lvl7pPr>
            <a:lvl8pPr indent="0">
              <a:buNone/>
              <a:defRPr sz="1600">
                <a:solidFill>
                  <a:schemeClr val="tx1">
                    <a:tint val="75000"/>
                  </a:schemeClr>
                </a:solidFill>
              </a:defRPr>
            </a:lvl8pPr>
            <a:lvl9pPr indent="0">
              <a:buNone/>
              <a:defRPr sz="1600">
                <a:solidFill>
                  <a:schemeClr val="tx1">
                    <a:tint val="75000"/>
                  </a:schemeClr>
                </a:solidFill>
              </a:defRPr>
            </a:lvl9pPr>
          </a:lstStyle>
          <a:p>
            <a:r>
              <a:rPr lang="en-US" dirty="0"/>
              <a:t>There is an urgent need to reverse the current emission trend in Asia &amp; Pacific</a:t>
            </a:r>
          </a:p>
        </p:txBody>
      </p:sp>
      <p:sp>
        <p:nvSpPr>
          <p:cNvPr id="43" name="TextBox 42">
            <a:extLst>
              <a:ext uri="{FF2B5EF4-FFF2-40B4-BE49-F238E27FC236}">
                <a16:creationId xmlns:a16="http://schemas.microsoft.com/office/drawing/2014/main" id="{C0973B1F-0969-B42E-9BA2-9F6D1B15281B}"/>
              </a:ext>
            </a:extLst>
          </p:cNvPr>
          <p:cNvSpPr txBox="1"/>
          <p:nvPr/>
        </p:nvSpPr>
        <p:spPr>
          <a:xfrm>
            <a:off x="5872051" y="5782527"/>
            <a:ext cx="3009713" cy="276999"/>
          </a:xfrm>
          <a:prstGeom prst="rect">
            <a:avLst/>
          </a:prstGeom>
          <a:noFill/>
        </p:spPr>
        <p:txBody>
          <a:bodyPr wrap="square">
            <a:spAutoFit/>
          </a:bodyPr>
          <a:lstStyle/>
          <a:p>
            <a:pPr defTabSz="615437">
              <a:spcBef>
                <a:spcPts val="300"/>
              </a:spcBef>
            </a:pPr>
            <a:r>
              <a:rPr lang="en-US" sz="1200" dirty="0">
                <a:solidFill>
                  <a:schemeClr val="bg1">
                    <a:lumMod val="50000"/>
                  </a:schemeClr>
                </a:solidFill>
              </a:rPr>
              <a:t>Source: IPCC (2022) AR6 Synthesis report</a:t>
            </a:r>
            <a:endParaRPr lang="en-US" sz="1200" b="1" spc="150" dirty="0">
              <a:solidFill>
                <a:schemeClr val="bg1">
                  <a:lumMod val="50000"/>
                </a:schemeClr>
              </a:solidFill>
              <a:ea typeface="Verdana" panose="020B0604030504040204" pitchFamily="34" charset="0"/>
              <a:cs typeface="Verdana"/>
            </a:endParaRPr>
          </a:p>
        </p:txBody>
      </p:sp>
      <p:sp>
        <p:nvSpPr>
          <p:cNvPr id="56" name="Rectangle: Rounded Corners 55">
            <a:extLst>
              <a:ext uri="{FF2B5EF4-FFF2-40B4-BE49-F238E27FC236}">
                <a16:creationId xmlns:a16="http://schemas.microsoft.com/office/drawing/2014/main" id="{DDD3D1EA-EE4B-19AC-D48A-8A12F59713E1}"/>
              </a:ext>
            </a:extLst>
          </p:cNvPr>
          <p:cNvSpPr/>
          <p:nvPr/>
        </p:nvSpPr>
        <p:spPr>
          <a:xfrm>
            <a:off x="10033907" y="3778623"/>
            <a:ext cx="1151164" cy="29391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kern="1400">
                <a:solidFill>
                  <a:schemeClr val="bg1"/>
                </a:solidFill>
                <a:latin typeface="Roboto" panose="02000000000000000000" pitchFamily="2" charset="0"/>
              </a:rPr>
              <a:t>1.5°C</a:t>
            </a:r>
            <a:endParaRPr lang="en-US"/>
          </a:p>
        </p:txBody>
      </p:sp>
      <p:sp>
        <p:nvSpPr>
          <p:cNvPr id="57" name="Rectangle: Rounded Corners 56">
            <a:extLst>
              <a:ext uri="{FF2B5EF4-FFF2-40B4-BE49-F238E27FC236}">
                <a16:creationId xmlns:a16="http://schemas.microsoft.com/office/drawing/2014/main" id="{BC77BCEF-6EAA-4282-A2F6-332168AC7B48}"/>
              </a:ext>
            </a:extLst>
          </p:cNvPr>
          <p:cNvSpPr/>
          <p:nvPr/>
        </p:nvSpPr>
        <p:spPr>
          <a:xfrm>
            <a:off x="9993086" y="2327547"/>
            <a:ext cx="1217922" cy="1100088"/>
          </a:xfrm>
          <a:prstGeom prst="roundRect">
            <a:avLst>
              <a:gd name="adj" fmla="val 4793"/>
            </a:avLst>
          </a:prstGeom>
          <a:solidFill>
            <a:srgbClr val="DD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1400">
                <a:solidFill>
                  <a:schemeClr val="bg1"/>
                </a:solidFill>
                <a:latin typeface="Roboto" panose="02000000000000000000" pitchFamily="2" charset="0"/>
              </a:rPr>
              <a:t>Over 1.5</a:t>
            </a:r>
            <a:r>
              <a:rPr lang="en-US" sz="1800" b="1" kern="1400">
                <a:solidFill>
                  <a:schemeClr val="bg1"/>
                </a:solidFill>
                <a:latin typeface="Roboto" panose="02000000000000000000" pitchFamily="2" charset="0"/>
              </a:rPr>
              <a:t>°C</a:t>
            </a:r>
            <a:endParaRPr lang="en-US"/>
          </a:p>
        </p:txBody>
      </p:sp>
      <p:grpSp>
        <p:nvGrpSpPr>
          <p:cNvPr id="5" name="Group 4">
            <a:extLst>
              <a:ext uri="{FF2B5EF4-FFF2-40B4-BE49-F238E27FC236}">
                <a16:creationId xmlns:a16="http://schemas.microsoft.com/office/drawing/2014/main" id="{4D6CF569-91D4-BC6C-34E1-E312EBE66465}"/>
              </a:ext>
            </a:extLst>
          </p:cNvPr>
          <p:cNvGrpSpPr/>
          <p:nvPr/>
        </p:nvGrpSpPr>
        <p:grpSpPr>
          <a:xfrm>
            <a:off x="0" y="6010656"/>
            <a:ext cx="12192000" cy="847344"/>
            <a:chOff x="0" y="6010656"/>
            <a:chExt cx="12192000" cy="847344"/>
          </a:xfrm>
        </p:grpSpPr>
        <p:sp>
          <p:nvSpPr>
            <p:cNvPr id="14" name="Rectangle 11">
              <a:extLst>
                <a:ext uri="{FF2B5EF4-FFF2-40B4-BE49-F238E27FC236}">
                  <a16:creationId xmlns:a16="http://schemas.microsoft.com/office/drawing/2014/main" id="{73EFE085-8338-22E7-C420-D0D337552A1C}"/>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7" name="Picture 16" descr="A picture containing text, font, graphics, logo&#10;&#10;Description automatically generated">
              <a:extLst>
                <a:ext uri="{FF2B5EF4-FFF2-40B4-BE49-F238E27FC236}">
                  <a16:creationId xmlns:a16="http://schemas.microsoft.com/office/drawing/2014/main" id="{5C206E7A-0284-F1A2-3CCD-CCC345D328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20" name="Picture 19">
            <a:extLst>
              <a:ext uri="{FF2B5EF4-FFF2-40B4-BE49-F238E27FC236}">
                <a16:creationId xmlns:a16="http://schemas.microsoft.com/office/drawing/2014/main" id="{240252D8-7034-7953-11C8-A1B0754ED29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
        <p:nvSpPr>
          <p:cNvPr id="22" name="!!Greenbox">
            <a:extLst>
              <a:ext uri="{FF2B5EF4-FFF2-40B4-BE49-F238E27FC236}">
                <a16:creationId xmlns:a16="http://schemas.microsoft.com/office/drawing/2014/main" id="{B202AF57-E552-3E91-548D-631F076E1863}"/>
              </a:ext>
            </a:extLst>
          </p:cNvPr>
          <p:cNvSpPr/>
          <p:nvPr/>
        </p:nvSpPr>
        <p:spPr>
          <a:xfrm rot="16200000" flipH="1">
            <a:off x="11664294"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urquoisebox">
            <a:extLst>
              <a:ext uri="{FF2B5EF4-FFF2-40B4-BE49-F238E27FC236}">
                <a16:creationId xmlns:a16="http://schemas.microsoft.com/office/drawing/2014/main" id="{C72EB24D-82AD-EA7D-004D-301F071AF2B4}"/>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Bluebox">
            <a:extLst>
              <a:ext uri="{FF2B5EF4-FFF2-40B4-BE49-F238E27FC236}">
                <a16:creationId xmlns:a16="http://schemas.microsoft.com/office/drawing/2014/main" id="{1DFFF641-E9B4-C458-0B2F-2E8A392A0808}"/>
              </a:ext>
            </a:extLst>
          </p:cNvPr>
          <p:cNvSpPr/>
          <p:nvPr/>
        </p:nvSpPr>
        <p:spPr>
          <a:xfrm rot="16200000" flipH="1">
            <a:off x="1124581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Lakebox">
            <a:extLst>
              <a:ext uri="{FF2B5EF4-FFF2-40B4-BE49-F238E27FC236}">
                <a16:creationId xmlns:a16="http://schemas.microsoft.com/office/drawing/2014/main" id="{105BF065-3387-3B64-A6C8-56181743A385}"/>
              </a:ext>
            </a:extLst>
          </p:cNvPr>
          <p:cNvSpPr/>
          <p:nvPr/>
        </p:nvSpPr>
        <p:spPr>
          <a:xfrm rot="16200000" flipH="1">
            <a:off x="116642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BEDCA9E7-3DD0-DF00-6329-41763B35AF2B}"/>
              </a:ext>
            </a:extLst>
          </p:cNvPr>
          <p:cNvSpPr txBox="1"/>
          <p:nvPr/>
        </p:nvSpPr>
        <p:spPr>
          <a:xfrm rot="16200000" flipH="1">
            <a:off x="1136293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A42A9075-4310-0551-FB1C-5A527085423C}"/>
              </a:ext>
            </a:extLst>
          </p:cNvPr>
          <p:cNvSpPr txBox="1"/>
          <p:nvPr/>
        </p:nvSpPr>
        <p:spPr>
          <a:xfrm rot="16200000" flipH="1">
            <a:off x="11781418"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69726B70-4612-B4C2-11D8-35F46FD8D6BC}"/>
              </a:ext>
            </a:extLst>
          </p:cNvPr>
          <p:cNvSpPr txBox="1"/>
          <p:nvPr/>
        </p:nvSpPr>
        <p:spPr>
          <a:xfrm rot="16200000" flipH="1">
            <a:off x="1196820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6BEFD905-C0D0-DB7B-EA98-54AC1305CA2E}"/>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2368728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09937C1-C42E-3986-AD2D-9393F1E04979}"/>
              </a:ext>
            </a:extLst>
          </p:cNvPr>
          <p:cNvSpPr/>
          <p:nvPr/>
        </p:nvSpPr>
        <p:spPr>
          <a:xfrm>
            <a:off x="-37800" y="1628285"/>
            <a:ext cx="3406630" cy="4347077"/>
          </a:xfrm>
          <a:custGeom>
            <a:avLst/>
            <a:gdLst>
              <a:gd name="connsiteX0" fmla="*/ 1323831 w 3657312"/>
              <a:gd name="connsiteY0" fmla="*/ 0 h 4666962"/>
              <a:gd name="connsiteX1" fmla="*/ 3657312 w 3657312"/>
              <a:gd name="connsiteY1" fmla="*/ 2333481 h 4666962"/>
              <a:gd name="connsiteX2" fmla="*/ 1323831 w 3657312"/>
              <a:gd name="connsiteY2" fmla="*/ 4666962 h 4666962"/>
              <a:gd name="connsiteX3" fmla="*/ 19160 w 3657312"/>
              <a:gd name="connsiteY3" fmla="*/ 4268440 h 4666962"/>
              <a:gd name="connsiteX4" fmla="*/ 0 w 3657312"/>
              <a:gd name="connsiteY4" fmla="*/ 4254113 h 4666962"/>
              <a:gd name="connsiteX5" fmla="*/ 0 w 3657312"/>
              <a:gd name="connsiteY5" fmla="*/ 412850 h 4666962"/>
              <a:gd name="connsiteX6" fmla="*/ 19160 w 3657312"/>
              <a:gd name="connsiteY6" fmla="*/ 398522 h 4666962"/>
              <a:gd name="connsiteX7" fmla="*/ 1323831 w 3657312"/>
              <a:gd name="connsiteY7" fmla="*/ 0 h 466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312" h="4666962">
                <a:moveTo>
                  <a:pt x="1323831" y="0"/>
                </a:moveTo>
                <a:cubicBezTo>
                  <a:pt x="2612577" y="0"/>
                  <a:pt x="3657312" y="1044735"/>
                  <a:pt x="3657312" y="2333481"/>
                </a:cubicBezTo>
                <a:cubicBezTo>
                  <a:pt x="3657312" y="3622227"/>
                  <a:pt x="2612577" y="4666962"/>
                  <a:pt x="1323831" y="4666962"/>
                </a:cubicBezTo>
                <a:cubicBezTo>
                  <a:pt x="840551" y="4666962"/>
                  <a:pt x="391586" y="4520046"/>
                  <a:pt x="19160" y="4268440"/>
                </a:cubicBezTo>
                <a:lnTo>
                  <a:pt x="0" y="4254113"/>
                </a:lnTo>
                <a:lnTo>
                  <a:pt x="0" y="412850"/>
                </a:lnTo>
                <a:lnTo>
                  <a:pt x="19160" y="398522"/>
                </a:lnTo>
                <a:cubicBezTo>
                  <a:pt x="391586" y="146916"/>
                  <a:pt x="840551" y="0"/>
                  <a:pt x="1323831" y="0"/>
                </a:cubicBezTo>
                <a:close/>
              </a:path>
            </a:pathLst>
          </a:custGeom>
          <a:noFill/>
          <a:ln w="76200">
            <a:solidFill>
              <a:srgbClr val="04423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Rounded Corners 12">
            <a:extLst>
              <a:ext uri="{FF2B5EF4-FFF2-40B4-BE49-F238E27FC236}">
                <a16:creationId xmlns:a16="http://schemas.microsoft.com/office/drawing/2014/main" id="{B9A4F8B8-4E75-8102-5BEA-1DAAB1ED1D99}"/>
              </a:ext>
            </a:extLst>
          </p:cNvPr>
          <p:cNvSpPr/>
          <p:nvPr/>
        </p:nvSpPr>
        <p:spPr>
          <a:xfrm>
            <a:off x="1916953" y="1380566"/>
            <a:ext cx="3657600" cy="71987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Annual assessment reports</a:t>
            </a:r>
          </a:p>
        </p:txBody>
      </p:sp>
      <p:sp>
        <p:nvSpPr>
          <p:cNvPr id="16" name="Rectangle: Rounded Corners 15">
            <a:extLst>
              <a:ext uri="{FF2B5EF4-FFF2-40B4-BE49-F238E27FC236}">
                <a16:creationId xmlns:a16="http://schemas.microsoft.com/office/drawing/2014/main" id="{A52895F0-A03D-D175-C128-842E199F36F4}"/>
              </a:ext>
            </a:extLst>
          </p:cNvPr>
          <p:cNvSpPr/>
          <p:nvPr/>
        </p:nvSpPr>
        <p:spPr>
          <a:xfrm>
            <a:off x="3171298" y="3358382"/>
            <a:ext cx="3657600" cy="71987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Carbon pricing simulation tool</a:t>
            </a:r>
          </a:p>
        </p:txBody>
      </p:sp>
      <p:sp>
        <p:nvSpPr>
          <p:cNvPr id="17" name="Rectangle: Rounded Corners 16">
            <a:extLst>
              <a:ext uri="{FF2B5EF4-FFF2-40B4-BE49-F238E27FC236}">
                <a16:creationId xmlns:a16="http://schemas.microsoft.com/office/drawing/2014/main" id="{45C4633D-15D8-30EB-5B90-3EF1577A8E61}"/>
              </a:ext>
            </a:extLst>
          </p:cNvPr>
          <p:cNvSpPr/>
          <p:nvPr/>
        </p:nvSpPr>
        <p:spPr>
          <a:xfrm>
            <a:off x="2929116" y="4351118"/>
            <a:ext cx="3657600" cy="71987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Climate finance</a:t>
            </a:r>
          </a:p>
        </p:txBody>
      </p:sp>
      <p:sp>
        <p:nvSpPr>
          <p:cNvPr id="18" name="Rectangle: Rounded Corners 17">
            <a:extLst>
              <a:ext uri="{FF2B5EF4-FFF2-40B4-BE49-F238E27FC236}">
                <a16:creationId xmlns:a16="http://schemas.microsoft.com/office/drawing/2014/main" id="{A2F09626-7C96-B8AB-18AF-D9B287256DAA}"/>
              </a:ext>
            </a:extLst>
          </p:cNvPr>
          <p:cNvSpPr/>
          <p:nvPr/>
        </p:nvSpPr>
        <p:spPr>
          <a:xfrm>
            <a:off x="2787645" y="2382536"/>
            <a:ext cx="3657600" cy="71987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Capacity building/advisory services and e-learning</a:t>
            </a:r>
          </a:p>
        </p:txBody>
      </p:sp>
      <p:sp>
        <p:nvSpPr>
          <p:cNvPr id="19" name="Rectangle: Rounded Corners 18">
            <a:extLst>
              <a:ext uri="{FF2B5EF4-FFF2-40B4-BE49-F238E27FC236}">
                <a16:creationId xmlns:a16="http://schemas.microsoft.com/office/drawing/2014/main" id="{C8E55700-2443-0DB2-91D7-63E61ECC5D8F}"/>
              </a:ext>
            </a:extLst>
          </p:cNvPr>
          <p:cNvSpPr/>
          <p:nvPr/>
        </p:nvSpPr>
        <p:spPr>
          <a:xfrm>
            <a:off x="2252399" y="5292138"/>
            <a:ext cx="3657600" cy="71987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Asia-Pacific Climate Week</a:t>
            </a:r>
          </a:p>
        </p:txBody>
      </p:sp>
      <p:pic>
        <p:nvPicPr>
          <p:cNvPr id="23" name="Picture 4">
            <a:extLst>
              <a:ext uri="{FF2B5EF4-FFF2-40B4-BE49-F238E27FC236}">
                <a16:creationId xmlns:a16="http://schemas.microsoft.com/office/drawing/2014/main" id="{15E456E8-5786-A17D-DC4E-170BEC81F38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46936" y="968978"/>
            <a:ext cx="1311973" cy="1701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632" name="Picture 8" descr="Asia Pacific Climate Week, Day1 | UNclimatechange | Flickr">
            <a:extLst>
              <a:ext uri="{FF2B5EF4-FFF2-40B4-BE49-F238E27FC236}">
                <a16:creationId xmlns:a16="http://schemas.microsoft.com/office/drawing/2014/main" id="{732F81C0-EF73-72B8-718D-FB6A36E288A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57637" y="4542700"/>
            <a:ext cx="2098199" cy="1403171"/>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Carbon pricing: Incentivizing a low-carb lifestyle">
            <a:extLst>
              <a:ext uri="{FF2B5EF4-FFF2-40B4-BE49-F238E27FC236}">
                <a16:creationId xmlns:a16="http://schemas.microsoft.com/office/drawing/2014/main" id="{B3603403-F072-63A0-E4D3-5DE26519C0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95342" y="2854505"/>
            <a:ext cx="2874726" cy="150444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60DCAD57-4916-1ABA-04CE-861014A72967}"/>
              </a:ext>
            </a:extLst>
          </p:cNvPr>
          <p:cNvSpPr/>
          <p:nvPr/>
        </p:nvSpPr>
        <p:spPr>
          <a:xfrm>
            <a:off x="0" y="1960394"/>
            <a:ext cx="2863845" cy="3654449"/>
          </a:xfrm>
          <a:custGeom>
            <a:avLst/>
            <a:gdLst>
              <a:gd name="connsiteX0" fmla="*/ 1323831 w 3657312"/>
              <a:gd name="connsiteY0" fmla="*/ 0 h 4666962"/>
              <a:gd name="connsiteX1" fmla="*/ 3657312 w 3657312"/>
              <a:gd name="connsiteY1" fmla="*/ 2333481 h 4666962"/>
              <a:gd name="connsiteX2" fmla="*/ 1323831 w 3657312"/>
              <a:gd name="connsiteY2" fmla="*/ 4666962 h 4666962"/>
              <a:gd name="connsiteX3" fmla="*/ 19160 w 3657312"/>
              <a:gd name="connsiteY3" fmla="*/ 4268440 h 4666962"/>
              <a:gd name="connsiteX4" fmla="*/ 0 w 3657312"/>
              <a:gd name="connsiteY4" fmla="*/ 4254113 h 4666962"/>
              <a:gd name="connsiteX5" fmla="*/ 0 w 3657312"/>
              <a:gd name="connsiteY5" fmla="*/ 412850 h 4666962"/>
              <a:gd name="connsiteX6" fmla="*/ 19160 w 3657312"/>
              <a:gd name="connsiteY6" fmla="*/ 398522 h 4666962"/>
              <a:gd name="connsiteX7" fmla="*/ 1323831 w 3657312"/>
              <a:gd name="connsiteY7" fmla="*/ 0 h 466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312" h="4666962">
                <a:moveTo>
                  <a:pt x="1323831" y="0"/>
                </a:moveTo>
                <a:cubicBezTo>
                  <a:pt x="2612577" y="0"/>
                  <a:pt x="3657312" y="1044735"/>
                  <a:pt x="3657312" y="2333481"/>
                </a:cubicBezTo>
                <a:cubicBezTo>
                  <a:pt x="3657312" y="3622227"/>
                  <a:pt x="2612577" y="4666962"/>
                  <a:pt x="1323831" y="4666962"/>
                </a:cubicBezTo>
                <a:cubicBezTo>
                  <a:pt x="840551" y="4666962"/>
                  <a:pt x="391586" y="4520046"/>
                  <a:pt x="19160" y="4268440"/>
                </a:cubicBezTo>
                <a:lnTo>
                  <a:pt x="0" y="4254113"/>
                </a:lnTo>
                <a:lnTo>
                  <a:pt x="0" y="412850"/>
                </a:lnTo>
                <a:lnTo>
                  <a:pt x="19160" y="398522"/>
                </a:lnTo>
                <a:cubicBezTo>
                  <a:pt x="391586" y="146916"/>
                  <a:pt x="840551" y="0"/>
                  <a:pt x="1323831" y="0"/>
                </a:cubicBezTo>
                <a:close/>
              </a:path>
            </a:pathLst>
          </a:cu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8951AB4B-0126-FDB8-3C61-FFD523DBED79}"/>
              </a:ext>
            </a:extLst>
          </p:cNvPr>
          <p:cNvSpPr txBox="1"/>
          <p:nvPr/>
        </p:nvSpPr>
        <p:spPr>
          <a:xfrm>
            <a:off x="161847" y="2768625"/>
            <a:ext cx="2660448" cy="1938992"/>
          </a:xfrm>
          <a:prstGeom prst="rect">
            <a:avLst/>
          </a:prstGeom>
          <a:noFill/>
        </p:spPr>
        <p:txBody>
          <a:bodyPr wrap="square">
            <a:spAutoFit/>
          </a:bodyPr>
          <a:lstStyle/>
          <a:p>
            <a:r>
              <a:rPr lang="en-US" sz="2000">
                <a:solidFill>
                  <a:schemeClr val="bg1"/>
                </a:solidFill>
              </a:rPr>
              <a:t>Supporting Asian-Pacific countries to raise climate ambition and action to meet the Paris Agreement and other goals</a:t>
            </a:r>
          </a:p>
        </p:txBody>
      </p:sp>
      <p:sp>
        <p:nvSpPr>
          <p:cNvPr id="8" name="TextBox 7">
            <a:extLst>
              <a:ext uri="{FF2B5EF4-FFF2-40B4-BE49-F238E27FC236}">
                <a16:creationId xmlns:a16="http://schemas.microsoft.com/office/drawing/2014/main" id="{17469C8E-83CA-FB6C-1DFE-F233EA4A9847}"/>
              </a:ext>
            </a:extLst>
          </p:cNvPr>
          <p:cNvSpPr txBox="1"/>
          <p:nvPr/>
        </p:nvSpPr>
        <p:spPr>
          <a:xfrm>
            <a:off x="420302" y="291204"/>
            <a:ext cx="11924097" cy="523220"/>
          </a:xfrm>
          <a:prstGeom prst="rect">
            <a:avLst/>
          </a:prstGeom>
        </p:spPr>
        <p:txBody>
          <a:bodyPr vert="horz" lIns="91440" tIns="45720" rIns="91440" bIns="45720" rtlCol="0" anchor="ctr"/>
          <a:lstStyle>
            <a:defPPr>
              <a:defRPr lang="en-US"/>
            </a:defPPr>
            <a:lvl1pPr indent="0">
              <a:buNone/>
              <a:defRPr sz="3400" b="1" i="0">
                <a:latin typeface="Roboto" panose="02000000000000000000" pitchFamily="2" charset="0"/>
                <a:ea typeface="Roboto" panose="02000000000000000000" pitchFamily="2" charset="0"/>
                <a:cs typeface="Roboto" panose="02000000000000000000" pitchFamily="2" charset="0"/>
              </a:defRPr>
            </a:lvl1pPr>
            <a:lvl2pPr indent="0">
              <a:buNone/>
              <a:defRPr sz="2000">
                <a:solidFill>
                  <a:schemeClr val="tx1">
                    <a:tint val="75000"/>
                  </a:schemeClr>
                </a:solidFill>
              </a:defRPr>
            </a:lvl2pPr>
            <a:lvl3pPr indent="0">
              <a:buNone/>
              <a:defRPr>
                <a:solidFill>
                  <a:schemeClr val="tx1">
                    <a:tint val="75000"/>
                  </a:schemeClr>
                </a:solidFill>
              </a:defRPr>
            </a:lvl3pPr>
            <a:lvl4pPr indent="0">
              <a:buNone/>
              <a:defRPr sz="1600">
                <a:solidFill>
                  <a:schemeClr val="tx1">
                    <a:tint val="75000"/>
                  </a:schemeClr>
                </a:solidFill>
              </a:defRPr>
            </a:lvl4pPr>
            <a:lvl5pPr indent="0">
              <a:buNone/>
              <a:defRPr sz="1600">
                <a:solidFill>
                  <a:schemeClr val="tx1">
                    <a:tint val="75000"/>
                  </a:schemeClr>
                </a:solidFill>
              </a:defRPr>
            </a:lvl5pPr>
            <a:lvl6pPr indent="0">
              <a:buNone/>
              <a:defRPr sz="1600">
                <a:solidFill>
                  <a:schemeClr val="tx1">
                    <a:tint val="75000"/>
                  </a:schemeClr>
                </a:solidFill>
              </a:defRPr>
            </a:lvl6pPr>
            <a:lvl7pPr indent="0">
              <a:buNone/>
              <a:defRPr sz="1600">
                <a:solidFill>
                  <a:schemeClr val="tx1">
                    <a:tint val="75000"/>
                  </a:schemeClr>
                </a:solidFill>
              </a:defRPr>
            </a:lvl7pPr>
            <a:lvl8pPr indent="0">
              <a:buNone/>
              <a:defRPr sz="1600">
                <a:solidFill>
                  <a:schemeClr val="tx1">
                    <a:tint val="75000"/>
                  </a:schemeClr>
                </a:solidFill>
              </a:defRPr>
            </a:lvl8pPr>
            <a:lvl9pPr indent="0">
              <a:buNone/>
              <a:defRPr sz="1600">
                <a:solidFill>
                  <a:schemeClr val="tx1">
                    <a:tint val="75000"/>
                  </a:schemeClr>
                </a:solidFill>
              </a:defRPr>
            </a:lvl9pPr>
          </a:lstStyle>
          <a:p>
            <a:r>
              <a:rPr lang="en-US" dirty="0"/>
              <a:t>How does EDD address climate change?</a:t>
            </a:r>
          </a:p>
        </p:txBody>
      </p:sp>
      <p:pic>
        <p:nvPicPr>
          <p:cNvPr id="28674" name="Picture 2" descr="Youth Voices for Climate Action Campaign | SDG Help Desk">
            <a:extLst>
              <a:ext uri="{FF2B5EF4-FFF2-40B4-BE49-F238E27FC236}">
                <a16:creationId xmlns:a16="http://schemas.microsoft.com/office/drawing/2014/main" id="{6EC3AF53-88E5-A619-9909-DD238FE32AC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419322" y="1531742"/>
            <a:ext cx="2591578" cy="1053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E8985A-DD58-FBCF-03F3-C765521D09E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10" name="Group 9">
            <a:extLst>
              <a:ext uri="{FF2B5EF4-FFF2-40B4-BE49-F238E27FC236}">
                <a16:creationId xmlns:a16="http://schemas.microsoft.com/office/drawing/2014/main" id="{EA800CA5-21A8-22EE-0A77-ED4703B112C9}"/>
              </a:ext>
            </a:extLst>
          </p:cNvPr>
          <p:cNvGrpSpPr/>
          <p:nvPr/>
        </p:nvGrpSpPr>
        <p:grpSpPr>
          <a:xfrm>
            <a:off x="0" y="6010656"/>
            <a:ext cx="12192000" cy="847344"/>
            <a:chOff x="0" y="6010656"/>
            <a:chExt cx="12192000" cy="847344"/>
          </a:xfrm>
        </p:grpSpPr>
        <p:sp>
          <p:nvSpPr>
            <p:cNvPr id="21" name="Rectangle 11">
              <a:extLst>
                <a:ext uri="{FF2B5EF4-FFF2-40B4-BE49-F238E27FC236}">
                  <a16:creationId xmlns:a16="http://schemas.microsoft.com/office/drawing/2014/main" id="{D1CDDEDC-3120-28DB-6F3C-C4119684A3E3}"/>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2" name="Picture 21" descr="A picture containing text, font, graphics, logo&#10;&#10;Description automatically generated">
              <a:extLst>
                <a:ext uri="{FF2B5EF4-FFF2-40B4-BE49-F238E27FC236}">
                  <a16:creationId xmlns:a16="http://schemas.microsoft.com/office/drawing/2014/main" id="{F280D35C-9F3B-1083-AAB5-168C739CE3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
        <p:nvSpPr>
          <p:cNvPr id="24" name="!!Greenbox">
            <a:extLst>
              <a:ext uri="{FF2B5EF4-FFF2-40B4-BE49-F238E27FC236}">
                <a16:creationId xmlns:a16="http://schemas.microsoft.com/office/drawing/2014/main" id="{35377224-E9CC-D164-ACEE-79C5975E7753}"/>
              </a:ext>
            </a:extLst>
          </p:cNvPr>
          <p:cNvSpPr/>
          <p:nvPr/>
        </p:nvSpPr>
        <p:spPr>
          <a:xfrm rot="16200000" flipH="1">
            <a:off x="11664294"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urquoisebox">
            <a:extLst>
              <a:ext uri="{FF2B5EF4-FFF2-40B4-BE49-F238E27FC236}">
                <a16:creationId xmlns:a16="http://schemas.microsoft.com/office/drawing/2014/main" id="{87CC52C6-5072-F16E-16A6-3E4182BE28FD}"/>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Bluebox">
            <a:extLst>
              <a:ext uri="{FF2B5EF4-FFF2-40B4-BE49-F238E27FC236}">
                <a16:creationId xmlns:a16="http://schemas.microsoft.com/office/drawing/2014/main" id="{1174199F-2FAA-B086-4F9D-03C333754AD2}"/>
              </a:ext>
            </a:extLst>
          </p:cNvPr>
          <p:cNvSpPr/>
          <p:nvPr/>
        </p:nvSpPr>
        <p:spPr>
          <a:xfrm rot="16200000" flipH="1">
            <a:off x="1124581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Lakebox">
            <a:extLst>
              <a:ext uri="{FF2B5EF4-FFF2-40B4-BE49-F238E27FC236}">
                <a16:creationId xmlns:a16="http://schemas.microsoft.com/office/drawing/2014/main" id="{AAF824E3-54D6-7340-B829-C64AB10D75DB}"/>
              </a:ext>
            </a:extLst>
          </p:cNvPr>
          <p:cNvSpPr/>
          <p:nvPr/>
        </p:nvSpPr>
        <p:spPr>
          <a:xfrm rot="16200000" flipH="1">
            <a:off x="116642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968143D9-11B2-5359-660B-3F85D07BC5D7}"/>
              </a:ext>
            </a:extLst>
          </p:cNvPr>
          <p:cNvSpPr txBox="1"/>
          <p:nvPr/>
        </p:nvSpPr>
        <p:spPr>
          <a:xfrm rot="16200000" flipH="1">
            <a:off x="1136293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54316C00-5FD5-73F6-1BEC-0F3C0446FE27}"/>
              </a:ext>
            </a:extLst>
          </p:cNvPr>
          <p:cNvSpPr txBox="1"/>
          <p:nvPr/>
        </p:nvSpPr>
        <p:spPr>
          <a:xfrm rot="16200000" flipH="1">
            <a:off x="11781418"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FEF0CDC4-55A7-196E-4C49-0B87F59C4C5F}"/>
              </a:ext>
            </a:extLst>
          </p:cNvPr>
          <p:cNvSpPr txBox="1"/>
          <p:nvPr/>
        </p:nvSpPr>
        <p:spPr>
          <a:xfrm rot="16200000" flipH="1">
            <a:off x="1196820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8672" name="TextBox 28671">
            <a:extLst>
              <a:ext uri="{FF2B5EF4-FFF2-40B4-BE49-F238E27FC236}">
                <a16:creationId xmlns:a16="http://schemas.microsoft.com/office/drawing/2014/main" id="{63A7A77F-8C0A-9567-6760-5F420B086C09}"/>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38944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Logo&#10;&#10;Description automatically generated">
            <a:extLst>
              <a:ext uri="{FF2B5EF4-FFF2-40B4-BE49-F238E27FC236}">
                <a16:creationId xmlns:a16="http://schemas.microsoft.com/office/drawing/2014/main" id="{808884B2-3C5C-143F-7BFD-238DAB316C85}"/>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11333239" y="5717361"/>
            <a:ext cx="612878" cy="748025"/>
          </a:xfrm>
          <a:prstGeom prst="rect">
            <a:avLst/>
          </a:prstGeom>
        </p:spPr>
      </p:pic>
      <p:sp>
        <p:nvSpPr>
          <p:cNvPr id="6" name="Freeform: Shape 5">
            <a:extLst>
              <a:ext uri="{FF2B5EF4-FFF2-40B4-BE49-F238E27FC236}">
                <a16:creationId xmlns:a16="http://schemas.microsoft.com/office/drawing/2014/main" id="{455B1DBC-7219-911B-C5B5-126F21393150}"/>
              </a:ext>
            </a:extLst>
          </p:cNvPr>
          <p:cNvSpPr/>
          <p:nvPr/>
        </p:nvSpPr>
        <p:spPr>
          <a:xfrm>
            <a:off x="0" y="1678701"/>
            <a:ext cx="3166981" cy="4041269"/>
          </a:xfrm>
          <a:custGeom>
            <a:avLst/>
            <a:gdLst>
              <a:gd name="connsiteX0" fmla="*/ 1323831 w 3657312"/>
              <a:gd name="connsiteY0" fmla="*/ 0 h 4666962"/>
              <a:gd name="connsiteX1" fmla="*/ 3657312 w 3657312"/>
              <a:gd name="connsiteY1" fmla="*/ 2333481 h 4666962"/>
              <a:gd name="connsiteX2" fmla="*/ 1323831 w 3657312"/>
              <a:gd name="connsiteY2" fmla="*/ 4666962 h 4666962"/>
              <a:gd name="connsiteX3" fmla="*/ 19160 w 3657312"/>
              <a:gd name="connsiteY3" fmla="*/ 4268440 h 4666962"/>
              <a:gd name="connsiteX4" fmla="*/ 0 w 3657312"/>
              <a:gd name="connsiteY4" fmla="*/ 4254113 h 4666962"/>
              <a:gd name="connsiteX5" fmla="*/ 0 w 3657312"/>
              <a:gd name="connsiteY5" fmla="*/ 412850 h 4666962"/>
              <a:gd name="connsiteX6" fmla="*/ 19160 w 3657312"/>
              <a:gd name="connsiteY6" fmla="*/ 398522 h 4666962"/>
              <a:gd name="connsiteX7" fmla="*/ 1323831 w 3657312"/>
              <a:gd name="connsiteY7" fmla="*/ 0 h 466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312" h="4666962">
                <a:moveTo>
                  <a:pt x="1323831" y="0"/>
                </a:moveTo>
                <a:cubicBezTo>
                  <a:pt x="2612577" y="0"/>
                  <a:pt x="3657312" y="1044735"/>
                  <a:pt x="3657312" y="2333481"/>
                </a:cubicBezTo>
                <a:cubicBezTo>
                  <a:pt x="3657312" y="3622227"/>
                  <a:pt x="2612577" y="4666962"/>
                  <a:pt x="1323831" y="4666962"/>
                </a:cubicBezTo>
                <a:cubicBezTo>
                  <a:pt x="840551" y="4666962"/>
                  <a:pt x="391586" y="4520046"/>
                  <a:pt x="19160" y="4268440"/>
                </a:cubicBezTo>
                <a:lnTo>
                  <a:pt x="0" y="4254113"/>
                </a:lnTo>
                <a:lnTo>
                  <a:pt x="0" y="412850"/>
                </a:lnTo>
                <a:lnTo>
                  <a:pt x="19160" y="398522"/>
                </a:lnTo>
                <a:cubicBezTo>
                  <a:pt x="391586" y="146916"/>
                  <a:pt x="840551" y="0"/>
                  <a:pt x="1323831" y="0"/>
                </a:cubicBezTo>
                <a:close/>
              </a:path>
            </a:pathLst>
          </a:cu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DFA2D9D6-5217-9042-D518-47A5C575DD77}"/>
              </a:ext>
            </a:extLst>
          </p:cNvPr>
          <p:cNvSpPr txBox="1"/>
          <p:nvPr/>
        </p:nvSpPr>
        <p:spPr>
          <a:xfrm>
            <a:off x="202827" y="2289110"/>
            <a:ext cx="2923312" cy="2254463"/>
          </a:xfrm>
          <a:prstGeom prst="rect">
            <a:avLst/>
          </a:prstGeom>
          <a:noFill/>
        </p:spPr>
        <p:txBody>
          <a:bodyPr wrap="square">
            <a:spAutoFit/>
          </a:bodyPr>
          <a:lstStyle/>
          <a:p>
            <a:pPr defTabSz="615437">
              <a:spcBef>
                <a:spcPts val="300"/>
              </a:spcBef>
              <a:spcAft>
                <a:spcPts val="1200"/>
              </a:spcAft>
            </a:pPr>
            <a:r>
              <a:rPr lang="en-US" sz="2400" i="1" dirty="0">
                <a:solidFill>
                  <a:schemeClr val="bg1"/>
                </a:solidFill>
                <a:ea typeface="Verdana" panose="020B0604030504040204" pitchFamily="34" charset="0"/>
                <a:cs typeface="Verdana"/>
              </a:rPr>
              <a:t>Did you know?</a:t>
            </a:r>
          </a:p>
          <a:p>
            <a:pPr defTabSz="615437">
              <a:spcBef>
                <a:spcPts val="300"/>
              </a:spcBef>
            </a:pPr>
            <a:r>
              <a:rPr lang="en-US" sz="3200" b="1" dirty="0">
                <a:solidFill>
                  <a:schemeClr val="bg1"/>
                </a:solidFill>
                <a:ea typeface="Verdana" panose="020B0604030504040204" pitchFamily="34" charset="0"/>
                <a:cs typeface="Verdana"/>
              </a:rPr>
              <a:t>92% </a:t>
            </a:r>
            <a:r>
              <a:rPr lang="en-US" sz="2400" dirty="0">
                <a:solidFill>
                  <a:schemeClr val="bg1"/>
                </a:solidFill>
                <a:ea typeface="Verdana" panose="020B0604030504040204" pitchFamily="34" charset="0"/>
                <a:cs typeface="Verdana"/>
              </a:rPr>
              <a:t>of population in Asia and the Pacific is breathing unhealthy air.</a:t>
            </a:r>
          </a:p>
        </p:txBody>
      </p:sp>
      <p:sp>
        <p:nvSpPr>
          <p:cNvPr id="20" name="TextBox 19">
            <a:extLst>
              <a:ext uri="{FF2B5EF4-FFF2-40B4-BE49-F238E27FC236}">
                <a16:creationId xmlns:a16="http://schemas.microsoft.com/office/drawing/2014/main" id="{B0742069-C882-03A1-4281-C694D366AAB2}"/>
              </a:ext>
            </a:extLst>
          </p:cNvPr>
          <p:cNvSpPr txBox="1"/>
          <p:nvPr/>
        </p:nvSpPr>
        <p:spPr>
          <a:xfrm>
            <a:off x="455937" y="510155"/>
            <a:ext cx="6681687" cy="707886"/>
          </a:xfrm>
          <a:prstGeom prst="rect">
            <a:avLst/>
          </a:prstGeom>
          <a:noFill/>
        </p:spPr>
        <p:txBody>
          <a:bodyPr wrap="square" rtlCol="0">
            <a:spAutoFit/>
          </a:bodyPr>
          <a:lstStyle/>
          <a:p>
            <a:pPr marL="0" marR="0" indent="0" algn="l">
              <a:spcBef>
                <a:spcPts val="0"/>
              </a:spcBef>
              <a:spcAft>
                <a:spcPts val="1000"/>
              </a:spcAft>
            </a:pPr>
            <a:r>
              <a:rPr lang="en-US" sz="4000" b="1" kern="1400" dirty="0">
                <a:ln>
                  <a:noFill/>
                </a:ln>
                <a:effectLst/>
                <a:latin typeface="Roboto" panose="02000000000000000000" pitchFamily="2" charset="0"/>
              </a:rPr>
              <a:t>Air pollution </a:t>
            </a:r>
            <a:r>
              <a:rPr lang="en-US" sz="2400" b="1" kern="1400" dirty="0">
                <a:ln>
                  <a:noFill/>
                </a:ln>
                <a:effectLst/>
                <a:latin typeface="Roboto" panose="02000000000000000000" pitchFamily="2" charset="0"/>
              </a:rPr>
              <a:t>in Asia and the Pacific</a:t>
            </a:r>
            <a:endParaRPr lang="en-US" sz="2800" b="1" dirty="0"/>
          </a:p>
        </p:txBody>
      </p:sp>
      <p:sp>
        <p:nvSpPr>
          <p:cNvPr id="21" name="Oval 2">
            <a:extLst>
              <a:ext uri="{FF2B5EF4-FFF2-40B4-BE49-F238E27FC236}">
                <a16:creationId xmlns:a16="http://schemas.microsoft.com/office/drawing/2014/main" id="{380D1A1D-DB7A-13DC-84CA-829565F220D5}"/>
              </a:ext>
            </a:extLst>
          </p:cNvPr>
          <p:cNvSpPr>
            <a:spLocks noChangeArrowheads="1"/>
          </p:cNvSpPr>
          <p:nvPr/>
        </p:nvSpPr>
        <p:spPr bwMode="auto">
          <a:xfrm>
            <a:off x="5322283" y="2442073"/>
            <a:ext cx="1238796" cy="1238796"/>
          </a:xfrm>
          <a:prstGeom prst="ellipse">
            <a:avLst/>
          </a:prstGeom>
          <a:solidFill>
            <a:srgbClr val="EEE9E3"/>
          </a:solidFill>
          <a:ln>
            <a:noFill/>
          </a:ln>
          <a:effectLst/>
          <a:extLst>
            <a:ext uri="{91240B29-F687-4F45-9708-019B960494DF}">
              <a14:hiddenLine xmlns:a14="http://schemas.microsoft.com/office/drawing/2010/main" w="25400" algn="ctr">
                <a:solidFill>
                  <a:srgbClr val="61C191"/>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solidFill>
                <a:schemeClr val="bg2">
                  <a:lumMod val="10000"/>
                </a:schemeClr>
              </a:solidFill>
            </a:endParaRPr>
          </a:p>
        </p:txBody>
      </p:sp>
      <p:sp>
        <p:nvSpPr>
          <p:cNvPr id="22" name="Oval 3">
            <a:extLst>
              <a:ext uri="{FF2B5EF4-FFF2-40B4-BE49-F238E27FC236}">
                <a16:creationId xmlns:a16="http://schemas.microsoft.com/office/drawing/2014/main" id="{3B15DA62-66EF-C890-F894-AE4A2E4248C9}"/>
              </a:ext>
            </a:extLst>
          </p:cNvPr>
          <p:cNvSpPr>
            <a:spLocks noChangeArrowheads="1"/>
          </p:cNvSpPr>
          <p:nvPr/>
        </p:nvSpPr>
        <p:spPr bwMode="auto">
          <a:xfrm>
            <a:off x="6911776" y="2442073"/>
            <a:ext cx="1238796" cy="1238796"/>
          </a:xfrm>
          <a:prstGeom prst="ellipse">
            <a:avLst/>
          </a:prstGeom>
          <a:solidFill>
            <a:srgbClr val="EEE9E3"/>
          </a:solidFill>
          <a:ln>
            <a:noFill/>
          </a:ln>
          <a:effectLst/>
          <a:extLst>
            <a:ext uri="{91240B29-F687-4F45-9708-019B960494DF}">
              <a14:hiddenLine xmlns:a14="http://schemas.microsoft.com/office/drawing/2010/main" w="25400" algn="ctr">
                <a:solidFill>
                  <a:srgbClr val="61C191"/>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solidFill>
                <a:schemeClr val="bg2">
                  <a:lumMod val="10000"/>
                </a:schemeClr>
              </a:solidFill>
            </a:endParaRPr>
          </a:p>
        </p:txBody>
      </p:sp>
      <p:sp>
        <p:nvSpPr>
          <p:cNvPr id="23" name="Oval 4">
            <a:extLst>
              <a:ext uri="{FF2B5EF4-FFF2-40B4-BE49-F238E27FC236}">
                <a16:creationId xmlns:a16="http://schemas.microsoft.com/office/drawing/2014/main" id="{4CDC2FA5-4154-C4CF-B944-64C253D0020B}"/>
              </a:ext>
            </a:extLst>
          </p:cNvPr>
          <p:cNvSpPr>
            <a:spLocks noChangeArrowheads="1"/>
          </p:cNvSpPr>
          <p:nvPr/>
        </p:nvSpPr>
        <p:spPr bwMode="auto">
          <a:xfrm>
            <a:off x="8541028" y="2442073"/>
            <a:ext cx="1238794" cy="1238796"/>
          </a:xfrm>
          <a:prstGeom prst="ellipse">
            <a:avLst/>
          </a:prstGeom>
          <a:solidFill>
            <a:srgbClr val="EEE9E3"/>
          </a:solidFill>
          <a:ln>
            <a:noFill/>
          </a:ln>
          <a:effectLst/>
          <a:extLst>
            <a:ext uri="{91240B29-F687-4F45-9708-019B960494DF}">
              <a14:hiddenLine xmlns:a14="http://schemas.microsoft.com/office/drawing/2010/main" w="25400" algn="ctr">
                <a:solidFill>
                  <a:srgbClr val="61C191"/>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solidFill>
                <a:schemeClr val="bg2">
                  <a:lumMod val="10000"/>
                </a:schemeClr>
              </a:solidFill>
            </a:endParaRPr>
          </a:p>
        </p:txBody>
      </p:sp>
      <p:sp>
        <p:nvSpPr>
          <p:cNvPr id="24" name="Oval 5">
            <a:extLst>
              <a:ext uri="{FF2B5EF4-FFF2-40B4-BE49-F238E27FC236}">
                <a16:creationId xmlns:a16="http://schemas.microsoft.com/office/drawing/2014/main" id="{574CEEF3-CC0D-4967-F2A1-1E0BC9F6597C}"/>
              </a:ext>
            </a:extLst>
          </p:cNvPr>
          <p:cNvSpPr>
            <a:spLocks noChangeArrowheads="1"/>
          </p:cNvSpPr>
          <p:nvPr/>
        </p:nvSpPr>
        <p:spPr bwMode="auto">
          <a:xfrm>
            <a:off x="3520435" y="2442073"/>
            <a:ext cx="1238794" cy="1238796"/>
          </a:xfrm>
          <a:prstGeom prst="ellipse">
            <a:avLst/>
          </a:prstGeom>
          <a:solidFill>
            <a:srgbClr val="EEE9E3"/>
          </a:solidFill>
          <a:ln>
            <a:noFill/>
          </a:ln>
          <a:effectLst/>
          <a:extLst>
            <a:ext uri="{91240B29-F687-4F45-9708-019B960494DF}">
              <a14:hiddenLine xmlns:a14="http://schemas.microsoft.com/office/drawing/2010/main" w="25400" algn="ctr">
                <a:solidFill>
                  <a:srgbClr val="61C191"/>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solidFill>
                <a:schemeClr val="bg2">
                  <a:lumMod val="10000"/>
                </a:schemeClr>
              </a:solidFill>
            </a:endParaRPr>
          </a:p>
        </p:txBody>
      </p:sp>
      <p:sp>
        <p:nvSpPr>
          <p:cNvPr id="25" name="Oval 6">
            <a:extLst>
              <a:ext uri="{FF2B5EF4-FFF2-40B4-BE49-F238E27FC236}">
                <a16:creationId xmlns:a16="http://schemas.microsoft.com/office/drawing/2014/main" id="{549B96BE-A254-B0DA-BC61-695711D91BCE}"/>
              </a:ext>
            </a:extLst>
          </p:cNvPr>
          <p:cNvSpPr>
            <a:spLocks noChangeArrowheads="1"/>
          </p:cNvSpPr>
          <p:nvPr/>
        </p:nvSpPr>
        <p:spPr bwMode="auto">
          <a:xfrm>
            <a:off x="10184091" y="2442073"/>
            <a:ext cx="1238794" cy="1238796"/>
          </a:xfrm>
          <a:prstGeom prst="ellipse">
            <a:avLst/>
          </a:prstGeom>
          <a:solidFill>
            <a:srgbClr val="EEE9E3"/>
          </a:solidFill>
          <a:ln>
            <a:noFill/>
          </a:ln>
          <a:effectLst/>
          <a:extLst>
            <a:ext uri="{91240B29-F687-4F45-9708-019B960494DF}">
              <a14:hiddenLine xmlns:a14="http://schemas.microsoft.com/office/drawing/2010/main" w="25400" algn="ctr">
                <a:solidFill>
                  <a:srgbClr val="61C191"/>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solidFill>
                <a:schemeClr val="bg2">
                  <a:lumMod val="10000"/>
                </a:schemeClr>
              </a:solidFill>
            </a:endParaRPr>
          </a:p>
        </p:txBody>
      </p:sp>
      <p:sp>
        <p:nvSpPr>
          <p:cNvPr id="26" name="Text Box 7">
            <a:extLst>
              <a:ext uri="{FF2B5EF4-FFF2-40B4-BE49-F238E27FC236}">
                <a16:creationId xmlns:a16="http://schemas.microsoft.com/office/drawing/2014/main" id="{166CD07A-6BA4-D202-176F-396A80C135D5}"/>
              </a:ext>
            </a:extLst>
          </p:cNvPr>
          <p:cNvSpPr txBox="1">
            <a:spLocks noChangeArrowheads="1"/>
          </p:cNvSpPr>
          <p:nvPr/>
        </p:nvSpPr>
        <p:spPr bwMode="auto">
          <a:xfrm>
            <a:off x="4962923" y="1743438"/>
            <a:ext cx="1877166" cy="1006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Fossil fuels combustion for producing energy </a:t>
            </a:r>
            <a:br>
              <a:rPr kumimoji="0" lang="en-US" altLang="en-US" sz="1400" b="1" i="0" u="none" strike="noStrike" cap="none" normalizeH="0" baseline="0">
                <a:ln>
                  <a:noFill/>
                </a:ln>
                <a:solidFill>
                  <a:schemeClr val="bg2">
                    <a:lumMod val="10000"/>
                  </a:schemeClr>
                </a:solidFill>
                <a:effectLst/>
                <a:latin typeface="+mj-lt"/>
              </a:rPr>
            </a:br>
            <a:r>
              <a:rPr kumimoji="0" lang="en-US" altLang="en-US" sz="1400" b="1" i="0" u="none" strike="noStrike" cap="none" normalizeH="0" baseline="0">
                <a:ln>
                  <a:noFill/>
                </a:ln>
                <a:solidFill>
                  <a:schemeClr val="bg2">
                    <a:lumMod val="10000"/>
                  </a:schemeClr>
                </a:solidFill>
                <a:effectLst/>
                <a:latin typeface="+mj-lt"/>
              </a:rPr>
              <a:t>and electricity</a:t>
            </a:r>
            <a:endParaRPr kumimoji="0" lang="en-US" altLang="en-US" sz="3200" b="0" i="0" u="none" strike="noStrike" cap="none" normalizeH="0" baseline="0">
              <a:ln>
                <a:noFill/>
              </a:ln>
              <a:solidFill>
                <a:schemeClr val="bg2">
                  <a:lumMod val="10000"/>
                </a:schemeClr>
              </a:solidFill>
              <a:effectLst/>
              <a:latin typeface="+mj-lt"/>
            </a:endParaRPr>
          </a:p>
        </p:txBody>
      </p:sp>
      <p:sp>
        <p:nvSpPr>
          <p:cNvPr id="27" name="Text Box 8">
            <a:extLst>
              <a:ext uri="{FF2B5EF4-FFF2-40B4-BE49-F238E27FC236}">
                <a16:creationId xmlns:a16="http://schemas.microsoft.com/office/drawing/2014/main" id="{C9E05EBB-35B7-F922-AA43-78AB4D2EC9D4}"/>
              </a:ext>
            </a:extLst>
          </p:cNvPr>
          <p:cNvSpPr txBox="1">
            <a:spLocks noChangeArrowheads="1"/>
          </p:cNvSpPr>
          <p:nvPr/>
        </p:nvSpPr>
        <p:spPr bwMode="auto">
          <a:xfrm>
            <a:off x="9947492" y="1743438"/>
            <a:ext cx="1653958" cy="91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Biomass burning in agricultural land </a:t>
            </a:r>
            <a:endParaRPr kumimoji="0" lang="en-US" altLang="en-US" sz="3200" b="0" i="0" u="none" strike="noStrike" cap="none" normalizeH="0" baseline="0">
              <a:ln>
                <a:noFill/>
              </a:ln>
              <a:solidFill>
                <a:schemeClr val="bg2">
                  <a:lumMod val="10000"/>
                </a:schemeClr>
              </a:solidFill>
              <a:effectLst/>
              <a:latin typeface="+mj-lt"/>
            </a:endParaRPr>
          </a:p>
        </p:txBody>
      </p:sp>
      <p:sp>
        <p:nvSpPr>
          <p:cNvPr id="28" name="Text Box 9">
            <a:extLst>
              <a:ext uri="{FF2B5EF4-FFF2-40B4-BE49-F238E27FC236}">
                <a16:creationId xmlns:a16="http://schemas.microsoft.com/office/drawing/2014/main" id="{0252E041-C939-BE18-72FE-9247D1CB3AD8}"/>
              </a:ext>
            </a:extLst>
          </p:cNvPr>
          <p:cNvSpPr txBox="1">
            <a:spLocks noChangeArrowheads="1"/>
          </p:cNvSpPr>
          <p:nvPr/>
        </p:nvSpPr>
        <p:spPr bwMode="auto">
          <a:xfrm>
            <a:off x="6994983" y="1743438"/>
            <a:ext cx="1054130" cy="752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Vehicle emissions</a:t>
            </a:r>
            <a:endParaRPr kumimoji="0" lang="en-US" altLang="en-US" sz="3200" b="0" i="0" u="none" strike="noStrike" cap="none" normalizeH="0" baseline="0">
              <a:ln>
                <a:noFill/>
              </a:ln>
              <a:solidFill>
                <a:schemeClr val="bg2">
                  <a:lumMod val="10000"/>
                </a:schemeClr>
              </a:solidFill>
              <a:effectLst/>
              <a:latin typeface="+mj-lt"/>
            </a:endParaRPr>
          </a:p>
        </p:txBody>
      </p:sp>
      <p:sp>
        <p:nvSpPr>
          <p:cNvPr id="29" name="Text Box 10">
            <a:extLst>
              <a:ext uri="{FF2B5EF4-FFF2-40B4-BE49-F238E27FC236}">
                <a16:creationId xmlns:a16="http://schemas.microsoft.com/office/drawing/2014/main" id="{C7157FB2-E3BC-1409-67F6-6EE1B78839EE}"/>
              </a:ext>
            </a:extLst>
          </p:cNvPr>
          <p:cNvSpPr txBox="1">
            <a:spLocks noChangeArrowheads="1"/>
          </p:cNvSpPr>
          <p:nvPr/>
        </p:nvSpPr>
        <p:spPr bwMode="auto">
          <a:xfrm>
            <a:off x="3257050" y="1743438"/>
            <a:ext cx="1691905" cy="752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Domestic burning of biofuels and biomass</a:t>
            </a:r>
            <a:endParaRPr kumimoji="0" lang="en-US" altLang="en-US" sz="3200" b="0" i="0" u="none" strike="noStrike" cap="none" normalizeH="0" baseline="0">
              <a:ln>
                <a:noFill/>
              </a:ln>
              <a:solidFill>
                <a:schemeClr val="bg2">
                  <a:lumMod val="10000"/>
                </a:schemeClr>
              </a:solidFill>
              <a:effectLst/>
              <a:latin typeface="+mj-lt"/>
            </a:endParaRPr>
          </a:p>
        </p:txBody>
      </p:sp>
      <p:sp>
        <p:nvSpPr>
          <p:cNvPr id="30" name="Text Box 11">
            <a:extLst>
              <a:ext uri="{FF2B5EF4-FFF2-40B4-BE49-F238E27FC236}">
                <a16:creationId xmlns:a16="http://schemas.microsoft.com/office/drawing/2014/main" id="{11C310E4-0672-105D-7E46-6505FE0E8848}"/>
              </a:ext>
            </a:extLst>
          </p:cNvPr>
          <p:cNvSpPr txBox="1">
            <a:spLocks noChangeArrowheads="1"/>
          </p:cNvSpPr>
          <p:nvPr/>
        </p:nvSpPr>
        <p:spPr bwMode="auto">
          <a:xfrm>
            <a:off x="8286573" y="1743438"/>
            <a:ext cx="1749938" cy="752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Industrial and construction activities</a:t>
            </a:r>
            <a:endParaRPr kumimoji="0" lang="en-US" altLang="en-US" sz="3200" b="0" i="0" u="none" strike="noStrike" cap="none" normalizeH="0" baseline="0">
              <a:ln>
                <a:noFill/>
              </a:ln>
              <a:solidFill>
                <a:schemeClr val="bg2">
                  <a:lumMod val="10000"/>
                </a:schemeClr>
              </a:solidFill>
              <a:effectLst/>
              <a:latin typeface="+mj-lt"/>
            </a:endParaRPr>
          </a:p>
        </p:txBody>
      </p:sp>
      <p:pic>
        <p:nvPicPr>
          <p:cNvPr id="2060" name="Picture 12">
            <a:extLst>
              <a:ext uri="{FF2B5EF4-FFF2-40B4-BE49-F238E27FC236}">
                <a16:creationId xmlns:a16="http://schemas.microsoft.com/office/drawing/2014/main" id="{E12D1617-8C10-9350-68F2-D8941492639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59092" y="2544748"/>
            <a:ext cx="899522" cy="899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1" name="Picture 13">
            <a:extLst>
              <a:ext uri="{FF2B5EF4-FFF2-40B4-BE49-F238E27FC236}">
                <a16:creationId xmlns:a16="http://schemas.microsoft.com/office/drawing/2014/main" id="{93AF6CA3-8BDE-F98C-9785-C5CDAC72D82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64234" y="2631799"/>
            <a:ext cx="845951" cy="845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2" name="Picture 14">
            <a:extLst>
              <a:ext uri="{FF2B5EF4-FFF2-40B4-BE49-F238E27FC236}">
                <a16:creationId xmlns:a16="http://schemas.microsoft.com/office/drawing/2014/main" id="{9F8A8189-D933-F81D-95F6-8D3E21658D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32097" y="2618407"/>
            <a:ext cx="899522" cy="899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3" name="Picture 15">
            <a:extLst>
              <a:ext uri="{FF2B5EF4-FFF2-40B4-BE49-F238E27FC236}">
                <a16:creationId xmlns:a16="http://schemas.microsoft.com/office/drawing/2014/main" id="{AA8EE66D-2033-D7E6-2EF8-24F4029CAE0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396136" y="2649656"/>
            <a:ext cx="814704" cy="814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4" name="Picture 16">
            <a:extLst>
              <a:ext uri="{FF2B5EF4-FFF2-40B4-BE49-F238E27FC236}">
                <a16:creationId xmlns:a16="http://schemas.microsoft.com/office/drawing/2014/main" id="{17754A32-8A5F-723D-6237-8D4DC214445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699000" y="2649656"/>
            <a:ext cx="899521" cy="899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5" name="Picture 17">
            <a:extLst>
              <a:ext uri="{FF2B5EF4-FFF2-40B4-BE49-F238E27FC236}">
                <a16:creationId xmlns:a16="http://schemas.microsoft.com/office/drawing/2014/main" id="{2F933D1C-082C-069B-8955-8EFC8F75F55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rot="20765046">
            <a:off x="3917742" y="2426449"/>
            <a:ext cx="406236" cy="243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6" name="Picture 18">
            <a:extLst>
              <a:ext uri="{FF2B5EF4-FFF2-40B4-BE49-F238E27FC236}">
                <a16:creationId xmlns:a16="http://schemas.microsoft.com/office/drawing/2014/main" id="{E705C8FF-39B5-2B5E-69BD-0825B5A57D0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r="-25" b="-5638"/>
          <a:stretch>
            <a:fillRect/>
          </a:stretch>
        </p:blipFill>
        <p:spPr bwMode="auto">
          <a:xfrm rot="20765046">
            <a:off x="9567777" y="2562605"/>
            <a:ext cx="198653" cy="399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3" name="TextBox 32">
            <a:extLst>
              <a:ext uri="{FF2B5EF4-FFF2-40B4-BE49-F238E27FC236}">
                <a16:creationId xmlns:a16="http://schemas.microsoft.com/office/drawing/2014/main" id="{45DF161A-500D-8F78-0012-5147FFD7DE6C}"/>
              </a:ext>
            </a:extLst>
          </p:cNvPr>
          <p:cNvSpPr txBox="1"/>
          <p:nvPr/>
        </p:nvSpPr>
        <p:spPr>
          <a:xfrm>
            <a:off x="3280416" y="1257220"/>
            <a:ext cx="6096000" cy="461665"/>
          </a:xfrm>
          <a:prstGeom prst="rect">
            <a:avLst/>
          </a:prstGeom>
          <a:noFill/>
        </p:spPr>
        <p:txBody>
          <a:bodyPr wrap="square">
            <a:spAutoFit/>
          </a:bodyPr>
          <a:lstStyle/>
          <a:p>
            <a:pPr defTabSz="615437">
              <a:spcBef>
                <a:spcPts val="300"/>
              </a:spcBef>
              <a:spcAft>
                <a:spcPts val="1200"/>
              </a:spcAft>
            </a:pPr>
            <a:r>
              <a:rPr lang="en-US" sz="2400">
                <a:solidFill>
                  <a:schemeClr val="bg2">
                    <a:lumMod val="10000"/>
                  </a:schemeClr>
                </a:solidFill>
                <a:ea typeface="Verdana" panose="020B0604030504040204" pitchFamily="34" charset="0"/>
                <a:cs typeface="Verdana"/>
              </a:rPr>
              <a:t>Where does air pollution come from?</a:t>
            </a:r>
          </a:p>
        </p:txBody>
      </p:sp>
      <p:sp>
        <p:nvSpPr>
          <p:cNvPr id="35" name="TextBox 34">
            <a:extLst>
              <a:ext uri="{FF2B5EF4-FFF2-40B4-BE49-F238E27FC236}">
                <a16:creationId xmlns:a16="http://schemas.microsoft.com/office/drawing/2014/main" id="{122B1113-BC90-9F7E-C946-A0836DA509D9}"/>
              </a:ext>
            </a:extLst>
          </p:cNvPr>
          <p:cNvSpPr txBox="1"/>
          <p:nvPr/>
        </p:nvSpPr>
        <p:spPr>
          <a:xfrm>
            <a:off x="3328966" y="3945881"/>
            <a:ext cx="6096000" cy="461665"/>
          </a:xfrm>
          <a:prstGeom prst="rect">
            <a:avLst/>
          </a:prstGeom>
          <a:noFill/>
        </p:spPr>
        <p:txBody>
          <a:bodyPr wrap="square">
            <a:spAutoFit/>
          </a:bodyPr>
          <a:lstStyle/>
          <a:p>
            <a:pPr defTabSz="615437">
              <a:spcBef>
                <a:spcPts val="300"/>
              </a:spcBef>
              <a:spcAft>
                <a:spcPts val="1200"/>
              </a:spcAft>
            </a:pPr>
            <a:r>
              <a:rPr lang="en-US" sz="2400">
                <a:solidFill>
                  <a:schemeClr val="bg2">
                    <a:lumMod val="10000"/>
                  </a:schemeClr>
                </a:solidFill>
                <a:ea typeface="Verdana" panose="020B0604030504040204" pitchFamily="34" charset="0"/>
                <a:cs typeface="Verdana"/>
              </a:rPr>
              <a:t>What are the impacts of air pollution?</a:t>
            </a:r>
          </a:p>
        </p:txBody>
      </p:sp>
      <p:sp>
        <p:nvSpPr>
          <p:cNvPr id="36" name="Oval 2">
            <a:extLst>
              <a:ext uri="{FF2B5EF4-FFF2-40B4-BE49-F238E27FC236}">
                <a16:creationId xmlns:a16="http://schemas.microsoft.com/office/drawing/2014/main" id="{6DDAD4DD-F2C1-85FB-2189-95EE65C5791D}"/>
              </a:ext>
            </a:extLst>
          </p:cNvPr>
          <p:cNvSpPr>
            <a:spLocks noChangeArrowheads="1"/>
          </p:cNvSpPr>
          <p:nvPr/>
        </p:nvSpPr>
        <p:spPr bwMode="auto">
          <a:xfrm>
            <a:off x="5237136" y="4804128"/>
            <a:ext cx="1097280" cy="1097280"/>
          </a:xfrm>
          <a:prstGeom prst="ellipse">
            <a:avLst/>
          </a:prstGeom>
          <a:solidFill>
            <a:srgbClr val="EEE9E3"/>
          </a:solidFill>
          <a:ln>
            <a:noFill/>
          </a:ln>
          <a:effectLst/>
        </p:spPr>
        <p:txBody>
          <a:bodyPr vert="horz" wrap="square" lIns="36576" tIns="36576" rIns="36576" bIns="36576" numCol="1" anchor="t" anchorCtr="0" compatLnSpc="1">
            <a:prstTxWarp prst="textNoShape">
              <a:avLst/>
            </a:prstTxWarp>
          </a:bodyPr>
          <a:lstStyle/>
          <a:p>
            <a:endParaRPr lang="en-US"/>
          </a:p>
        </p:txBody>
      </p:sp>
      <p:sp>
        <p:nvSpPr>
          <p:cNvPr id="37" name="Oval 3">
            <a:extLst>
              <a:ext uri="{FF2B5EF4-FFF2-40B4-BE49-F238E27FC236}">
                <a16:creationId xmlns:a16="http://schemas.microsoft.com/office/drawing/2014/main" id="{81E40255-58BE-A845-BB4C-5242E7F05BC6}"/>
              </a:ext>
            </a:extLst>
          </p:cNvPr>
          <p:cNvSpPr>
            <a:spLocks noChangeArrowheads="1"/>
          </p:cNvSpPr>
          <p:nvPr/>
        </p:nvSpPr>
        <p:spPr bwMode="auto">
          <a:xfrm>
            <a:off x="6903050" y="4804128"/>
            <a:ext cx="1097280" cy="1097280"/>
          </a:xfrm>
          <a:prstGeom prst="ellipse">
            <a:avLst/>
          </a:prstGeom>
          <a:solidFill>
            <a:srgbClr val="EEE9E3"/>
          </a:solidFill>
          <a:ln>
            <a:noFill/>
          </a:ln>
          <a:effectLst/>
        </p:spPr>
        <p:txBody>
          <a:bodyPr vert="horz" wrap="square" lIns="36576" tIns="36576" rIns="36576" bIns="36576" numCol="1" anchor="t" anchorCtr="0" compatLnSpc="1">
            <a:prstTxWarp prst="textNoShape">
              <a:avLst/>
            </a:prstTxWarp>
          </a:bodyPr>
          <a:lstStyle/>
          <a:p>
            <a:endParaRPr lang="en-US"/>
          </a:p>
        </p:txBody>
      </p:sp>
      <p:sp>
        <p:nvSpPr>
          <p:cNvPr id="38" name="Oval 4">
            <a:extLst>
              <a:ext uri="{FF2B5EF4-FFF2-40B4-BE49-F238E27FC236}">
                <a16:creationId xmlns:a16="http://schemas.microsoft.com/office/drawing/2014/main" id="{643B6C99-C830-2D89-A87E-C5FE15CCD56B}"/>
              </a:ext>
            </a:extLst>
          </p:cNvPr>
          <p:cNvSpPr>
            <a:spLocks noChangeArrowheads="1"/>
          </p:cNvSpPr>
          <p:nvPr/>
        </p:nvSpPr>
        <p:spPr bwMode="auto">
          <a:xfrm>
            <a:off x="8568964" y="4804128"/>
            <a:ext cx="1097280" cy="1097280"/>
          </a:xfrm>
          <a:prstGeom prst="ellipse">
            <a:avLst/>
          </a:prstGeom>
          <a:solidFill>
            <a:srgbClr val="EEE9E3"/>
          </a:solidFill>
          <a:ln>
            <a:noFill/>
          </a:ln>
          <a:effectLst/>
        </p:spPr>
        <p:txBody>
          <a:bodyPr vert="horz" wrap="square" lIns="36576" tIns="36576" rIns="36576" bIns="36576" numCol="1" anchor="t" anchorCtr="0" compatLnSpc="1">
            <a:prstTxWarp prst="textNoShape">
              <a:avLst/>
            </a:prstTxWarp>
          </a:bodyPr>
          <a:lstStyle/>
          <a:p>
            <a:endParaRPr lang="en-US"/>
          </a:p>
        </p:txBody>
      </p:sp>
      <p:sp>
        <p:nvSpPr>
          <p:cNvPr id="39" name="Oval 5">
            <a:extLst>
              <a:ext uri="{FF2B5EF4-FFF2-40B4-BE49-F238E27FC236}">
                <a16:creationId xmlns:a16="http://schemas.microsoft.com/office/drawing/2014/main" id="{10E1CF68-7F3F-0B8C-B9BD-04EC3EF2A9A6}"/>
              </a:ext>
            </a:extLst>
          </p:cNvPr>
          <p:cNvSpPr>
            <a:spLocks noChangeArrowheads="1"/>
          </p:cNvSpPr>
          <p:nvPr/>
        </p:nvSpPr>
        <p:spPr bwMode="auto">
          <a:xfrm>
            <a:off x="3571222" y="4804128"/>
            <a:ext cx="1097280" cy="1097280"/>
          </a:xfrm>
          <a:prstGeom prst="ellipse">
            <a:avLst/>
          </a:prstGeom>
          <a:solidFill>
            <a:srgbClr val="EEE9E3"/>
          </a:solidFill>
          <a:ln>
            <a:noFill/>
          </a:ln>
          <a:effectLst/>
        </p:spPr>
        <p:txBody>
          <a:bodyPr vert="horz" wrap="square" lIns="36576" tIns="36576" rIns="36576" bIns="36576" numCol="1" anchor="t" anchorCtr="0" compatLnSpc="1">
            <a:prstTxWarp prst="textNoShape">
              <a:avLst/>
            </a:prstTxWarp>
          </a:bodyPr>
          <a:lstStyle/>
          <a:p>
            <a:endParaRPr lang="en-US"/>
          </a:p>
        </p:txBody>
      </p:sp>
      <p:sp>
        <p:nvSpPr>
          <p:cNvPr id="40" name="Oval 6">
            <a:extLst>
              <a:ext uri="{FF2B5EF4-FFF2-40B4-BE49-F238E27FC236}">
                <a16:creationId xmlns:a16="http://schemas.microsoft.com/office/drawing/2014/main" id="{ED0C4094-1615-3852-EF82-C01095B31FBB}"/>
              </a:ext>
            </a:extLst>
          </p:cNvPr>
          <p:cNvSpPr>
            <a:spLocks noChangeArrowheads="1"/>
          </p:cNvSpPr>
          <p:nvPr/>
        </p:nvSpPr>
        <p:spPr bwMode="auto">
          <a:xfrm>
            <a:off x="10234878" y="4804128"/>
            <a:ext cx="1097280" cy="1097280"/>
          </a:xfrm>
          <a:prstGeom prst="ellipse">
            <a:avLst/>
          </a:prstGeom>
          <a:solidFill>
            <a:srgbClr val="EEE9E3"/>
          </a:solidFill>
          <a:ln>
            <a:noFill/>
          </a:ln>
          <a:effectLst/>
        </p:spPr>
        <p:txBody>
          <a:bodyPr vert="horz" wrap="square" lIns="36576" tIns="36576" rIns="36576" bIns="36576" numCol="1" anchor="t" anchorCtr="0" compatLnSpc="1">
            <a:prstTxWarp prst="textNoShape">
              <a:avLst/>
            </a:prstTxWarp>
          </a:bodyPr>
          <a:lstStyle/>
          <a:p>
            <a:endParaRPr lang="en-US"/>
          </a:p>
        </p:txBody>
      </p:sp>
      <p:pic>
        <p:nvPicPr>
          <p:cNvPr id="2067" name="Picture 19">
            <a:extLst>
              <a:ext uri="{FF2B5EF4-FFF2-40B4-BE49-F238E27FC236}">
                <a16:creationId xmlns:a16="http://schemas.microsoft.com/office/drawing/2014/main" id="{AB25CA35-55DA-6666-FFA5-46E94494914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506272" y="5028172"/>
            <a:ext cx="64135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8" name="Picture 20">
            <a:extLst>
              <a:ext uri="{FF2B5EF4-FFF2-40B4-BE49-F238E27FC236}">
                <a16:creationId xmlns:a16="http://schemas.microsoft.com/office/drawing/2014/main" id="{0DAB7AE7-EAB1-0CD9-5FA3-2EFA1AF1C6C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0506274" y="5071779"/>
            <a:ext cx="604838"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9" name="Picture 21">
            <a:extLst>
              <a:ext uri="{FF2B5EF4-FFF2-40B4-BE49-F238E27FC236}">
                <a16:creationId xmlns:a16="http://schemas.microsoft.com/office/drawing/2014/main" id="{0A09B3C3-7819-C07C-B939-F06505D9F9D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807648" y="5026015"/>
            <a:ext cx="639763"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70" name="Picture 22">
            <a:extLst>
              <a:ext uri="{FF2B5EF4-FFF2-40B4-BE49-F238E27FC236}">
                <a16:creationId xmlns:a16="http://schemas.microsoft.com/office/drawing/2014/main" id="{B34310DC-31DD-2BDB-3EC5-0E4B70147461}"/>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123935" y="5079960"/>
            <a:ext cx="639763"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71" name="Picture 23">
            <a:extLst>
              <a:ext uri="{FF2B5EF4-FFF2-40B4-BE49-F238E27FC236}">
                <a16:creationId xmlns:a16="http://schemas.microsoft.com/office/drawing/2014/main" id="{97D54A62-E862-F9C3-2F91-169C95D3CFBE}"/>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870991" y="5044271"/>
            <a:ext cx="603250"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1" name="Text Box 9">
            <a:extLst>
              <a:ext uri="{FF2B5EF4-FFF2-40B4-BE49-F238E27FC236}">
                <a16:creationId xmlns:a16="http://schemas.microsoft.com/office/drawing/2014/main" id="{318F74B7-0503-15A7-E213-016BB2A4B6B9}"/>
              </a:ext>
            </a:extLst>
          </p:cNvPr>
          <p:cNvSpPr txBox="1">
            <a:spLocks noChangeArrowheads="1"/>
          </p:cNvSpPr>
          <p:nvPr/>
        </p:nvSpPr>
        <p:spPr bwMode="auto">
          <a:xfrm>
            <a:off x="3374537" y="4469053"/>
            <a:ext cx="1404564" cy="3268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Health impacts</a:t>
            </a:r>
            <a:endParaRPr kumimoji="0" lang="en-US" altLang="en-US" sz="3200" b="0" i="0" u="none" strike="noStrike" cap="none" normalizeH="0" baseline="0">
              <a:ln>
                <a:noFill/>
              </a:ln>
              <a:solidFill>
                <a:schemeClr val="bg2">
                  <a:lumMod val="10000"/>
                </a:schemeClr>
              </a:solidFill>
              <a:effectLst/>
              <a:latin typeface="+mj-lt"/>
            </a:endParaRPr>
          </a:p>
        </p:txBody>
      </p:sp>
      <p:sp>
        <p:nvSpPr>
          <p:cNvPr id="42" name="Text Box 9">
            <a:extLst>
              <a:ext uri="{FF2B5EF4-FFF2-40B4-BE49-F238E27FC236}">
                <a16:creationId xmlns:a16="http://schemas.microsoft.com/office/drawing/2014/main" id="{2D73671C-155A-F05F-2EDB-E46603F171E7}"/>
              </a:ext>
            </a:extLst>
          </p:cNvPr>
          <p:cNvSpPr txBox="1">
            <a:spLocks noChangeArrowheads="1"/>
          </p:cNvSpPr>
          <p:nvPr/>
        </p:nvSpPr>
        <p:spPr bwMode="auto">
          <a:xfrm>
            <a:off x="4997597" y="4469053"/>
            <a:ext cx="1404564" cy="3268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Inequalities</a:t>
            </a:r>
            <a:endParaRPr kumimoji="0" lang="en-US" altLang="en-US" sz="3200" b="0" i="0" u="none" strike="noStrike" cap="none" normalizeH="0" baseline="0">
              <a:ln>
                <a:noFill/>
              </a:ln>
              <a:solidFill>
                <a:schemeClr val="bg2">
                  <a:lumMod val="10000"/>
                </a:schemeClr>
              </a:solidFill>
              <a:effectLst/>
              <a:latin typeface="+mj-lt"/>
            </a:endParaRPr>
          </a:p>
        </p:txBody>
      </p:sp>
      <p:sp>
        <p:nvSpPr>
          <p:cNvPr id="43" name="Text Box 9">
            <a:extLst>
              <a:ext uri="{FF2B5EF4-FFF2-40B4-BE49-F238E27FC236}">
                <a16:creationId xmlns:a16="http://schemas.microsoft.com/office/drawing/2014/main" id="{FD692DE5-C519-068C-92D8-5B38F87C1D07}"/>
              </a:ext>
            </a:extLst>
          </p:cNvPr>
          <p:cNvSpPr txBox="1">
            <a:spLocks noChangeArrowheads="1"/>
          </p:cNvSpPr>
          <p:nvPr/>
        </p:nvSpPr>
        <p:spPr bwMode="auto">
          <a:xfrm>
            <a:off x="6731316" y="4469053"/>
            <a:ext cx="1404564" cy="3268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Climate change</a:t>
            </a:r>
            <a:endParaRPr kumimoji="0" lang="en-US" altLang="en-US" sz="3200" b="0" i="0" u="none" strike="noStrike" cap="none" normalizeH="0" baseline="0">
              <a:ln>
                <a:noFill/>
              </a:ln>
              <a:solidFill>
                <a:schemeClr val="bg2">
                  <a:lumMod val="10000"/>
                </a:schemeClr>
              </a:solidFill>
              <a:effectLst/>
              <a:latin typeface="+mj-lt"/>
            </a:endParaRPr>
          </a:p>
        </p:txBody>
      </p:sp>
      <p:sp>
        <p:nvSpPr>
          <p:cNvPr id="44" name="Text Box 9">
            <a:extLst>
              <a:ext uri="{FF2B5EF4-FFF2-40B4-BE49-F238E27FC236}">
                <a16:creationId xmlns:a16="http://schemas.microsoft.com/office/drawing/2014/main" id="{E8B9DD0B-2A8C-42E3-A743-7B1DF697681F}"/>
              </a:ext>
            </a:extLst>
          </p:cNvPr>
          <p:cNvSpPr txBox="1">
            <a:spLocks noChangeArrowheads="1"/>
          </p:cNvSpPr>
          <p:nvPr/>
        </p:nvSpPr>
        <p:spPr bwMode="auto">
          <a:xfrm>
            <a:off x="8286573" y="4469053"/>
            <a:ext cx="1897518" cy="223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Economic impacts</a:t>
            </a:r>
            <a:endParaRPr kumimoji="0" lang="en-US" altLang="en-US" sz="3200" b="0" i="0" u="none" strike="noStrike" cap="none" normalizeH="0" baseline="0">
              <a:ln>
                <a:noFill/>
              </a:ln>
              <a:solidFill>
                <a:schemeClr val="bg2">
                  <a:lumMod val="10000"/>
                </a:schemeClr>
              </a:solidFill>
              <a:effectLst/>
              <a:latin typeface="+mj-lt"/>
            </a:endParaRPr>
          </a:p>
        </p:txBody>
      </p:sp>
      <p:sp>
        <p:nvSpPr>
          <p:cNvPr id="55" name="Text Box 9">
            <a:extLst>
              <a:ext uri="{FF2B5EF4-FFF2-40B4-BE49-F238E27FC236}">
                <a16:creationId xmlns:a16="http://schemas.microsoft.com/office/drawing/2014/main" id="{230024A2-0C3F-EA37-23EC-EDCFA35BFDDF}"/>
              </a:ext>
            </a:extLst>
          </p:cNvPr>
          <p:cNvSpPr txBox="1">
            <a:spLocks noChangeArrowheads="1"/>
          </p:cNvSpPr>
          <p:nvPr/>
        </p:nvSpPr>
        <p:spPr bwMode="auto">
          <a:xfrm>
            <a:off x="9905823" y="4469053"/>
            <a:ext cx="1897518" cy="223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2">
                    <a:lumMod val="10000"/>
                  </a:schemeClr>
                </a:solidFill>
                <a:effectLst/>
                <a:latin typeface="+mj-lt"/>
              </a:rPr>
              <a:t>Food production</a:t>
            </a:r>
            <a:endParaRPr kumimoji="0" lang="en-US" altLang="en-US" sz="3200" b="0" i="0" u="none" strike="noStrike" cap="none" normalizeH="0" baseline="0">
              <a:ln>
                <a:noFill/>
              </a:ln>
              <a:solidFill>
                <a:schemeClr val="bg2">
                  <a:lumMod val="10000"/>
                </a:schemeClr>
              </a:solidFill>
              <a:effectLst/>
              <a:latin typeface="+mj-lt"/>
            </a:endParaRPr>
          </a:p>
        </p:txBody>
      </p:sp>
      <p:sp>
        <p:nvSpPr>
          <p:cNvPr id="4" name="TextBox 3">
            <a:extLst>
              <a:ext uri="{FF2B5EF4-FFF2-40B4-BE49-F238E27FC236}">
                <a16:creationId xmlns:a16="http://schemas.microsoft.com/office/drawing/2014/main" id="{D855C104-5C17-D516-A1C0-FFA0FA45C13A}"/>
              </a:ext>
            </a:extLst>
          </p:cNvPr>
          <p:cNvSpPr txBox="1"/>
          <p:nvPr/>
        </p:nvSpPr>
        <p:spPr>
          <a:xfrm>
            <a:off x="202827" y="6155314"/>
            <a:ext cx="1764097" cy="253916"/>
          </a:xfrm>
          <a:prstGeom prst="rect">
            <a:avLst/>
          </a:prstGeom>
          <a:noFill/>
        </p:spPr>
        <p:txBody>
          <a:bodyPr wrap="square">
            <a:spAutoFit/>
          </a:bodyPr>
          <a:lstStyle/>
          <a:p>
            <a:pPr defTabSz="615437">
              <a:spcBef>
                <a:spcPts val="300"/>
              </a:spcBef>
            </a:pPr>
            <a:r>
              <a:rPr lang="en-US" sz="1050" b="1">
                <a:solidFill>
                  <a:schemeClr val="bg1">
                    <a:lumMod val="75000"/>
                  </a:schemeClr>
                </a:solidFill>
                <a:ea typeface="Verdana" panose="020B0604030504040204" pitchFamily="34" charset="0"/>
                <a:cs typeface="Verdana"/>
              </a:rPr>
              <a:t>Icons from </a:t>
            </a:r>
            <a:r>
              <a:rPr lang="en-US" sz="1050" b="1" err="1">
                <a:solidFill>
                  <a:schemeClr val="bg1">
                    <a:lumMod val="75000"/>
                  </a:schemeClr>
                </a:solidFill>
                <a:ea typeface="Verdana" panose="020B0604030504040204" pitchFamily="34" charset="0"/>
                <a:cs typeface="Verdana"/>
              </a:rPr>
              <a:t>freepik</a:t>
            </a:r>
            <a:r>
              <a:rPr lang="en-US" sz="1050" b="1">
                <a:solidFill>
                  <a:schemeClr val="bg1">
                    <a:lumMod val="75000"/>
                  </a:schemeClr>
                </a:solidFill>
                <a:ea typeface="Verdana" panose="020B0604030504040204" pitchFamily="34" charset="0"/>
                <a:cs typeface="Verdana"/>
              </a:rPr>
              <a:t>/</a:t>
            </a:r>
            <a:r>
              <a:rPr lang="en-US" sz="1050" b="1" err="1">
                <a:solidFill>
                  <a:schemeClr val="bg1">
                    <a:lumMod val="75000"/>
                  </a:schemeClr>
                </a:solidFill>
                <a:ea typeface="Verdana" panose="020B0604030504040204" pitchFamily="34" charset="0"/>
                <a:cs typeface="Verdana"/>
              </a:rPr>
              <a:t>flaticon</a:t>
            </a:r>
            <a:endParaRPr lang="en-US" sz="1050" b="1">
              <a:solidFill>
                <a:schemeClr val="bg1">
                  <a:lumMod val="75000"/>
                </a:schemeClr>
              </a:solidFill>
              <a:ea typeface="Verdana" panose="020B0604030504040204" pitchFamily="34" charset="0"/>
              <a:cs typeface="Verdana"/>
            </a:endParaRPr>
          </a:p>
        </p:txBody>
      </p:sp>
      <p:grpSp>
        <p:nvGrpSpPr>
          <p:cNvPr id="5" name="Group 4">
            <a:extLst>
              <a:ext uri="{FF2B5EF4-FFF2-40B4-BE49-F238E27FC236}">
                <a16:creationId xmlns:a16="http://schemas.microsoft.com/office/drawing/2014/main" id="{B2CBA3E0-25F6-3C2D-429D-30C580A25E60}"/>
              </a:ext>
            </a:extLst>
          </p:cNvPr>
          <p:cNvGrpSpPr/>
          <p:nvPr/>
        </p:nvGrpSpPr>
        <p:grpSpPr>
          <a:xfrm>
            <a:off x="0" y="6010656"/>
            <a:ext cx="12192000" cy="847344"/>
            <a:chOff x="0" y="6010656"/>
            <a:chExt cx="12192000" cy="847344"/>
          </a:xfrm>
        </p:grpSpPr>
        <p:sp>
          <p:nvSpPr>
            <p:cNvPr id="7" name="Rectangle 11">
              <a:extLst>
                <a:ext uri="{FF2B5EF4-FFF2-40B4-BE49-F238E27FC236}">
                  <a16:creationId xmlns:a16="http://schemas.microsoft.com/office/drawing/2014/main" id="{2AAE2259-6463-C05F-46A5-358B063DE366}"/>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8" name="Picture 7" descr="A picture containing text, font, graphics, logo&#10;&#10;Description automatically generated">
              <a:extLst>
                <a:ext uri="{FF2B5EF4-FFF2-40B4-BE49-F238E27FC236}">
                  <a16:creationId xmlns:a16="http://schemas.microsoft.com/office/drawing/2014/main" id="{9E3DDAB5-0E28-00A9-E91D-AC32CD0FB7E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
        <p:nvSpPr>
          <p:cNvPr id="9" name="!!Greenbox">
            <a:extLst>
              <a:ext uri="{FF2B5EF4-FFF2-40B4-BE49-F238E27FC236}">
                <a16:creationId xmlns:a16="http://schemas.microsoft.com/office/drawing/2014/main" id="{1C65AFA8-8E75-3E72-DC55-6BFEEE870C39}"/>
              </a:ext>
            </a:extLst>
          </p:cNvPr>
          <p:cNvSpPr/>
          <p:nvPr/>
        </p:nvSpPr>
        <p:spPr>
          <a:xfrm rot="16200000" flipH="1">
            <a:off x="11664294"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Turquoisebox">
            <a:extLst>
              <a:ext uri="{FF2B5EF4-FFF2-40B4-BE49-F238E27FC236}">
                <a16:creationId xmlns:a16="http://schemas.microsoft.com/office/drawing/2014/main" id="{7B5DFEB2-B3D7-07FC-E278-5220E077DFBF}"/>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48" name="!!Bluebox">
            <a:extLst>
              <a:ext uri="{FF2B5EF4-FFF2-40B4-BE49-F238E27FC236}">
                <a16:creationId xmlns:a16="http://schemas.microsoft.com/office/drawing/2014/main" id="{AAE55942-6E96-D72E-77C5-383E5468DC15}"/>
              </a:ext>
            </a:extLst>
          </p:cNvPr>
          <p:cNvSpPr/>
          <p:nvPr/>
        </p:nvSpPr>
        <p:spPr>
          <a:xfrm rot="16200000" flipH="1">
            <a:off x="1124581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49" name="!!Lakebox">
            <a:extLst>
              <a:ext uri="{FF2B5EF4-FFF2-40B4-BE49-F238E27FC236}">
                <a16:creationId xmlns:a16="http://schemas.microsoft.com/office/drawing/2014/main" id="{EC9E21EC-D9EE-B216-6205-271E5EA25769}"/>
              </a:ext>
            </a:extLst>
          </p:cNvPr>
          <p:cNvSpPr/>
          <p:nvPr/>
        </p:nvSpPr>
        <p:spPr>
          <a:xfrm rot="16200000" flipH="1">
            <a:off x="116642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50" name="TextBox 2049">
            <a:extLst>
              <a:ext uri="{FF2B5EF4-FFF2-40B4-BE49-F238E27FC236}">
                <a16:creationId xmlns:a16="http://schemas.microsoft.com/office/drawing/2014/main" id="{43A629E4-9DB8-9CBD-507B-FF1A462EF387}"/>
              </a:ext>
            </a:extLst>
          </p:cNvPr>
          <p:cNvSpPr txBox="1"/>
          <p:nvPr/>
        </p:nvSpPr>
        <p:spPr>
          <a:xfrm rot="16200000" flipH="1">
            <a:off x="1136293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051" name="TextBox 2050">
            <a:extLst>
              <a:ext uri="{FF2B5EF4-FFF2-40B4-BE49-F238E27FC236}">
                <a16:creationId xmlns:a16="http://schemas.microsoft.com/office/drawing/2014/main" id="{9C674263-15E3-D9DF-8715-08E49CDC9AC2}"/>
              </a:ext>
            </a:extLst>
          </p:cNvPr>
          <p:cNvSpPr txBox="1"/>
          <p:nvPr/>
        </p:nvSpPr>
        <p:spPr>
          <a:xfrm rot="16200000" flipH="1">
            <a:off x="11781418"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052" name="TextBox 2051">
            <a:extLst>
              <a:ext uri="{FF2B5EF4-FFF2-40B4-BE49-F238E27FC236}">
                <a16:creationId xmlns:a16="http://schemas.microsoft.com/office/drawing/2014/main" id="{AA8543BF-DE08-CB86-4F98-8D8652D812F3}"/>
              </a:ext>
            </a:extLst>
          </p:cNvPr>
          <p:cNvSpPr txBox="1"/>
          <p:nvPr/>
        </p:nvSpPr>
        <p:spPr>
          <a:xfrm rot="16200000" flipH="1">
            <a:off x="1196820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053" name="TextBox 2052">
            <a:extLst>
              <a:ext uri="{FF2B5EF4-FFF2-40B4-BE49-F238E27FC236}">
                <a16:creationId xmlns:a16="http://schemas.microsoft.com/office/drawing/2014/main" id="{F93D3C63-4B60-5159-53E0-898DA7EFE3FE}"/>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054" name="Picture 2053">
            <a:extLst>
              <a:ext uri="{FF2B5EF4-FFF2-40B4-BE49-F238E27FC236}">
                <a16:creationId xmlns:a16="http://schemas.microsoft.com/office/drawing/2014/main" id="{3AC4660D-02D1-8166-3914-41A33FC3C1D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1549787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9B1E85CF-DBEC-1C49-F215-19A8F9B4AB2E}"/>
              </a:ext>
            </a:extLst>
          </p:cNvPr>
          <p:cNvSpPr/>
          <p:nvPr/>
        </p:nvSpPr>
        <p:spPr>
          <a:xfrm>
            <a:off x="464864" y="3677905"/>
            <a:ext cx="5770656" cy="2103120"/>
          </a:xfrm>
          <a:prstGeom prst="roundRect">
            <a:avLst>
              <a:gd name="adj" fmla="val 0"/>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54" name="Rectangle: Rounded Corners 53">
            <a:extLst>
              <a:ext uri="{FF2B5EF4-FFF2-40B4-BE49-F238E27FC236}">
                <a16:creationId xmlns:a16="http://schemas.microsoft.com/office/drawing/2014/main" id="{75E18D1F-8FAF-EEE4-8D9E-88F5EC9237A5}"/>
              </a:ext>
            </a:extLst>
          </p:cNvPr>
          <p:cNvSpPr/>
          <p:nvPr/>
        </p:nvSpPr>
        <p:spPr>
          <a:xfrm>
            <a:off x="7219946" y="1398140"/>
            <a:ext cx="4254242" cy="2085975"/>
          </a:xfrm>
          <a:prstGeom prst="roundRect">
            <a:avLst>
              <a:gd name="adj" fmla="val 0"/>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55" name="Rectangle: Rounded Corners 54">
            <a:extLst>
              <a:ext uri="{FF2B5EF4-FFF2-40B4-BE49-F238E27FC236}">
                <a16:creationId xmlns:a16="http://schemas.microsoft.com/office/drawing/2014/main" id="{D4D97603-28D6-4AB3-8C20-55695EC3AED0}"/>
              </a:ext>
            </a:extLst>
          </p:cNvPr>
          <p:cNvSpPr/>
          <p:nvPr/>
        </p:nvSpPr>
        <p:spPr>
          <a:xfrm>
            <a:off x="7219946" y="3686478"/>
            <a:ext cx="4254242" cy="2085975"/>
          </a:xfrm>
          <a:prstGeom prst="roundRect">
            <a:avLst>
              <a:gd name="adj" fmla="val 0"/>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29" name="Rectangle: Rounded Corners 28">
            <a:extLst>
              <a:ext uri="{FF2B5EF4-FFF2-40B4-BE49-F238E27FC236}">
                <a16:creationId xmlns:a16="http://schemas.microsoft.com/office/drawing/2014/main" id="{CD793DA8-D527-78A2-126D-5F1A158AA22E}"/>
              </a:ext>
            </a:extLst>
          </p:cNvPr>
          <p:cNvSpPr/>
          <p:nvPr/>
        </p:nvSpPr>
        <p:spPr>
          <a:xfrm>
            <a:off x="470790" y="1398140"/>
            <a:ext cx="5770656" cy="2085975"/>
          </a:xfrm>
          <a:prstGeom prst="roundRect">
            <a:avLst>
              <a:gd name="adj" fmla="val 0"/>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42" name="TextBox 41">
            <a:extLst>
              <a:ext uri="{FF2B5EF4-FFF2-40B4-BE49-F238E27FC236}">
                <a16:creationId xmlns:a16="http://schemas.microsoft.com/office/drawing/2014/main" id="{5AA8DA28-CB3D-2D31-0814-08C10C3778DD}"/>
              </a:ext>
            </a:extLst>
          </p:cNvPr>
          <p:cNvSpPr txBox="1"/>
          <p:nvPr/>
        </p:nvSpPr>
        <p:spPr>
          <a:xfrm>
            <a:off x="423945" y="614310"/>
            <a:ext cx="11924097" cy="615553"/>
          </a:xfrm>
          <a:prstGeom prst="rect">
            <a:avLst/>
          </a:prstGeom>
        </p:spPr>
        <p:txBody>
          <a:bodyPr vert="horz" lIns="91440" tIns="45720" rIns="91440" bIns="45720" rtlCol="0" anchor="ctr"/>
          <a:lstStyle>
            <a:defPPr>
              <a:defRPr lang="en-US"/>
            </a:defPPr>
            <a:lvl1pPr indent="0">
              <a:buNone/>
              <a:defRPr sz="3400" b="1" i="0">
                <a:latin typeface="Roboto" panose="02000000000000000000" pitchFamily="2" charset="0"/>
                <a:ea typeface="Roboto" panose="02000000000000000000" pitchFamily="2" charset="0"/>
                <a:cs typeface="Roboto" panose="02000000000000000000" pitchFamily="2" charset="0"/>
              </a:defRPr>
            </a:lvl1pPr>
            <a:lvl2pPr indent="0">
              <a:buNone/>
              <a:defRPr sz="2000">
                <a:solidFill>
                  <a:schemeClr val="tx1">
                    <a:tint val="75000"/>
                  </a:schemeClr>
                </a:solidFill>
              </a:defRPr>
            </a:lvl2pPr>
            <a:lvl3pPr indent="0">
              <a:buNone/>
              <a:defRPr>
                <a:solidFill>
                  <a:schemeClr val="tx1">
                    <a:tint val="75000"/>
                  </a:schemeClr>
                </a:solidFill>
              </a:defRPr>
            </a:lvl3pPr>
            <a:lvl4pPr indent="0">
              <a:buNone/>
              <a:defRPr sz="1600">
                <a:solidFill>
                  <a:schemeClr val="tx1">
                    <a:tint val="75000"/>
                  </a:schemeClr>
                </a:solidFill>
              </a:defRPr>
            </a:lvl4pPr>
            <a:lvl5pPr indent="0">
              <a:buNone/>
              <a:defRPr sz="1600">
                <a:solidFill>
                  <a:schemeClr val="tx1">
                    <a:tint val="75000"/>
                  </a:schemeClr>
                </a:solidFill>
              </a:defRPr>
            </a:lvl5pPr>
            <a:lvl6pPr indent="0">
              <a:buNone/>
              <a:defRPr sz="1600">
                <a:solidFill>
                  <a:schemeClr val="tx1">
                    <a:tint val="75000"/>
                  </a:schemeClr>
                </a:solidFill>
              </a:defRPr>
            </a:lvl6pPr>
            <a:lvl7pPr indent="0">
              <a:buNone/>
              <a:defRPr sz="1600">
                <a:solidFill>
                  <a:schemeClr val="tx1">
                    <a:tint val="75000"/>
                  </a:schemeClr>
                </a:solidFill>
              </a:defRPr>
            </a:lvl7pPr>
            <a:lvl8pPr indent="0">
              <a:buNone/>
              <a:defRPr sz="1600">
                <a:solidFill>
                  <a:schemeClr val="tx1">
                    <a:tint val="75000"/>
                  </a:schemeClr>
                </a:solidFill>
              </a:defRPr>
            </a:lvl8pPr>
            <a:lvl9pPr indent="0">
              <a:buNone/>
              <a:defRPr sz="1600">
                <a:solidFill>
                  <a:schemeClr val="tx1">
                    <a:tint val="75000"/>
                  </a:schemeClr>
                </a:solidFill>
              </a:defRPr>
            </a:lvl9pPr>
          </a:lstStyle>
          <a:p>
            <a:r>
              <a:rPr lang="en-US" dirty="0"/>
              <a:t>How does EDD address air pollution?</a:t>
            </a:r>
          </a:p>
        </p:txBody>
      </p:sp>
      <p:sp>
        <p:nvSpPr>
          <p:cNvPr id="46" name="TextBox 45">
            <a:extLst>
              <a:ext uri="{FF2B5EF4-FFF2-40B4-BE49-F238E27FC236}">
                <a16:creationId xmlns:a16="http://schemas.microsoft.com/office/drawing/2014/main" id="{9A33D48D-C96B-A9ED-0EA0-9A710D639747}"/>
              </a:ext>
            </a:extLst>
          </p:cNvPr>
          <p:cNvSpPr txBox="1"/>
          <p:nvPr/>
        </p:nvSpPr>
        <p:spPr>
          <a:xfrm>
            <a:off x="8670306" y="1618485"/>
            <a:ext cx="2727682" cy="1631216"/>
          </a:xfrm>
          <a:prstGeom prst="rect">
            <a:avLst/>
          </a:prstGeom>
          <a:noFill/>
        </p:spPr>
        <p:txBody>
          <a:bodyPr wrap="square">
            <a:spAutoFit/>
          </a:bodyPr>
          <a:lstStyle>
            <a:defPPr>
              <a:defRPr lang="en-US"/>
            </a:defPPr>
            <a:lvl1pPr>
              <a:defRPr sz="2000" b="1">
                <a:solidFill>
                  <a:schemeClr val="bg1"/>
                </a:solidFill>
              </a:defRPr>
            </a:lvl1pPr>
          </a:lstStyle>
          <a:p>
            <a:r>
              <a:rPr lang="en-US" dirty="0"/>
              <a:t>Mechanization Solutions for Integrated Management of Straw Residue and Air Pollution Monitoring</a:t>
            </a:r>
          </a:p>
        </p:txBody>
      </p:sp>
      <p:sp>
        <p:nvSpPr>
          <p:cNvPr id="48" name="TextBox 47">
            <a:extLst>
              <a:ext uri="{FF2B5EF4-FFF2-40B4-BE49-F238E27FC236}">
                <a16:creationId xmlns:a16="http://schemas.microsoft.com/office/drawing/2014/main" id="{9480DB62-9AC2-6341-EFF8-02EDC2076776}"/>
              </a:ext>
            </a:extLst>
          </p:cNvPr>
          <p:cNvSpPr txBox="1"/>
          <p:nvPr/>
        </p:nvSpPr>
        <p:spPr>
          <a:xfrm>
            <a:off x="2763027" y="3928295"/>
            <a:ext cx="3357697" cy="400110"/>
          </a:xfrm>
          <a:prstGeom prst="rect">
            <a:avLst/>
          </a:prstGeom>
          <a:noFill/>
        </p:spPr>
        <p:txBody>
          <a:bodyPr wrap="square">
            <a:spAutoFit/>
          </a:bodyPr>
          <a:lstStyle/>
          <a:p>
            <a:r>
              <a:rPr lang="en-US" sz="2000" b="1" dirty="0">
                <a:solidFill>
                  <a:schemeClr val="bg1"/>
                </a:solidFill>
              </a:rPr>
              <a:t>Urban Air Pollution Projects </a:t>
            </a:r>
          </a:p>
        </p:txBody>
      </p:sp>
      <p:sp>
        <p:nvSpPr>
          <p:cNvPr id="50" name="TextBox 49">
            <a:extLst>
              <a:ext uri="{FF2B5EF4-FFF2-40B4-BE49-F238E27FC236}">
                <a16:creationId xmlns:a16="http://schemas.microsoft.com/office/drawing/2014/main" id="{C1405854-75F8-1F3E-85D6-0DA5200ACFA8}"/>
              </a:ext>
            </a:extLst>
          </p:cNvPr>
          <p:cNvSpPr txBox="1"/>
          <p:nvPr/>
        </p:nvSpPr>
        <p:spPr>
          <a:xfrm>
            <a:off x="3607304" y="1618485"/>
            <a:ext cx="2494001" cy="1631216"/>
          </a:xfrm>
          <a:prstGeom prst="rect">
            <a:avLst/>
          </a:prstGeom>
          <a:noFill/>
        </p:spPr>
        <p:txBody>
          <a:bodyPr wrap="square">
            <a:spAutoFit/>
          </a:bodyPr>
          <a:lstStyle>
            <a:defPPr>
              <a:defRPr lang="en-US"/>
            </a:defPPr>
            <a:lvl1pPr>
              <a:defRPr sz="2000" b="1">
                <a:solidFill>
                  <a:schemeClr val="bg1"/>
                </a:solidFill>
              </a:defRPr>
            </a:lvl1pPr>
          </a:lstStyle>
          <a:p>
            <a:r>
              <a:rPr lang="en-US" dirty="0"/>
              <a:t>Building the Pan-Asia Partnership for Geospatial Air Pollution Information Program</a:t>
            </a:r>
          </a:p>
        </p:txBody>
      </p:sp>
      <p:pic>
        <p:nvPicPr>
          <p:cNvPr id="4098" name="Picture 2" descr="Building the Pan-Asia Partnership ">
            <a:extLst>
              <a:ext uri="{FF2B5EF4-FFF2-40B4-BE49-F238E27FC236}">
                <a16:creationId xmlns:a16="http://schemas.microsoft.com/office/drawing/2014/main" id="{0D2E1A03-4537-A1BE-120A-068C75A0D77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191"/>
          <a:stretch/>
        </p:blipFill>
        <p:spPr bwMode="auto">
          <a:xfrm>
            <a:off x="478343" y="1398140"/>
            <a:ext cx="298882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nabling Sustainable and Climate Smart Agriculture through Mechanization Solutions for Integrated Management of Straw Residue and Air Pollution Monitoring’">
            <a:extLst>
              <a:ext uri="{FF2B5EF4-FFF2-40B4-BE49-F238E27FC236}">
                <a16:creationId xmlns:a16="http://schemas.microsoft.com/office/drawing/2014/main" id="{F6006549-95A3-A9EA-BDCB-D9617E9F31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440229" y="1389567"/>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765A95C-667D-8725-3DBE-E78872472EF1}"/>
              </a:ext>
            </a:extLst>
          </p:cNvPr>
          <p:cNvSpPr txBox="1"/>
          <p:nvPr/>
        </p:nvSpPr>
        <p:spPr>
          <a:xfrm>
            <a:off x="8620992" y="3975269"/>
            <a:ext cx="3034246" cy="1323439"/>
          </a:xfrm>
          <a:prstGeom prst="rect">
            <a:avLst/>
          </a:prstGeom>
          <a:noFill/>
        </p:spPr>
        <p:txBody>
          <a:bodyPr wrap="square">
            <a:spAutoFit/>
          </a:bodyPr>
          <a:lstStyle/>
          <a:p>
            <a:r>
              <a:rPr lang="en-US" sz="2000" b="1" dirty="0">
                <a:solidFill>
                  <a:schemeClr val="bg1"/>
                </a:solidFill>
              </a:rPr>
              <a:t>Implementing pilot projects</a:t>
            </a:r>
          </a:p>
          <a:p>
            <a:pPr marL="342900" indent="-342900">
              <a:buFontTx/>
              <a:buChar char="-"/>
            </a:pPr>
            <a:r>
              <a:rPr lang="en-US" sz="2000" b="1" dirty="0">
                <a:solidFill>
                  <a:schemeClr val="bg1"/>
                </a:solidFill>
              </a:rPr>
              <a:t>Air Sheds in Asia</a:t>
            </a:r>
          </a:p>
          <a:p>
            <a:pPr marL="342900" indent="-342900">
              <a:buFontTx/>
              <a:buChar char="-"/>
            </a:pPr>
            <a:r>
              <a:rPr lang="en-US" sz="2000" b="1" dirty="0">
                <a:solidFill>
                  <a:schemeClr val="bg1"/>
                </a:solidFill>
              </a:rPr>
              <a:t>City Level Action Plans</a:t>
            </a:r>
          </a:p>
        </p:txBody>
      </p:sp>
      <p:pic>
        <p:nvPicPr>
          <p:cNvPr id="4100" name="Picture 4" descr="Urban Air Pollution Project">
            <a:extLst>
              <a:ext uri="{FF2B5EF4-FFF2-40B4-BE49-F238E27FC236}">
                <a16:creationId xmlns:a16="http://schemas.microsoft.com/office/drawing/2014/main" id="{04882DC1-D6DF-AA3E-F359-79B38D097A1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4865" y="3677905"/>
            <a:ext cx="21377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hite clouds over red and white tower">
            <a:extLst>
              <a:ext uri="{FF2B5EF4-FFF2-40B4-BE49-F238E27FC236}">
                <a16:creationId xmlns:a16="http://schemas.microsoft.com/office/drawing/2014/main" id="{6D5B37DA-C01B-F7B5-633D-3372BC40492A}"/>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488"/>
          <a:stretch/>
        </p:blipFill>
        <p:spPr bwMode="auto">
          <a:xfrm>
            <a:off x="6452502" y="3677905"/>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23D8BDF2-9FC7-0785-A92F-6D0D07110808}"/>
              </a:ext>
            </a:extLst>
          </p:cNvPr>
          <p:cNvSpPr txBox="1"/>
          <p:nvPr/>
        </p:nvSpPr>
        <p:spPr>
          <a:xfrm>
            <a:off x="2746791" y="4374185"/>
            <a:ext cx="3316044" cy="1200329"/>
          </a:xfrm>
          <a:prstGeom prst="rect">
            <a:avLst/>
          </a:prstGeom>
          <a:noFill/>
        </p:spPr>
        <p:txBody>
          <a:bodyPr wrap="square">
            <a:spAutoFit/>
          </a:bodyPr>
          <a:lstStyle/>
          <a:p>
            <a:r>
              <a:rPr lang="en-US" dirty="0">
                <a:solidFill>
                  <a:schemeClr val="bg1"/>
                </a:solidFill>
              </a:rPr>
              <a:t>(Procurement of air quality sensors and air filters, to bolster air quality measuring and monitoring capacity in cities)</a:t>
            </a:r>
          </a:p>
        </p:txBody>
      </p:sp>
      <p:pic>
        <p:nvPicPr>
          <p:cNvPr id="6" name="Picture 5">
            <a:extLst>
              <a:ext uri="{FF2B5EF4-FFF2-40B4-BE49-F238E27FC236}">
                <a16:creationId xmlns:a16="http://schemas.microsoft.com/office/drawing/2014/main" id="{68E1D47B-8AFE-A6BF-F7BA-0162DD0A734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
        <p:nvSpPr>
          <p:cNvPr id="8" name="!!Greenbox">
            <a:extLst>
              <a:ext uri="{FF2B5EF4-FFF2-40B4-BE49-F238E27FC236}">
                <a16:creationId xmlns:a16="http://schemas.microsoft.com/office/drawing/2014/main" id="{BA9E45F7-17F8-CAD3-3950-E553243A7AE5}"/>
              </a:ext>
            </a:extLst>
          </p:cNvPr>
          <p:cNvSpPr/>
          <p:nvPr/>
        </p:nvSpPr>
        <p:spPr>
          <a:xfrm rot="16200000" flipH="1">
            <a:off x="11664294"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urquoisebox">
            <a:extLst>
              <a:ext uri="{FF2B5EF4-FFF2-40B4-BE49-F238E27FC236}">
                <a16:creationId xmlns:a16="http://schemas.microsoft.com/office/drawing/2014/main" id="{86018A48-D33B-C1FB-60FA-74082741D87B}"/>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Bluebox">
            <a:extLst>
              <a:ext uri="{FF2B5EF4-FFF2-40B4-BE49-F238E27FC236}">
                <a16:creationId xmlns:a16="http://schemas.microsoft.com/office/drawing/2014/main" id="{33860524-69C9-1E99-F41D-BB87C309F3F2}"/>
              </a:ext>
            </a:extLst>
          </p:cNvPr>
          <p:cNvSpPr/>
          <p:nvPr/>
        </p:nvSpPr>
        <p:spPr>
          <a:xfrm rot="16200000" flipH="1">
            <a:off x="1124581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Lakebox">
            <a:extLst>
              <a:ext uri="{FF2B5EF4-FFF2-40B4-BE49-F238E27FC236}">
                <a16:creationId xmlns:a16="http://schemas.microsoft.com/office/drawing/2014/main" id="{704BB3F0-C945-D19C-AE90-1F80F4FDF5CB}"/>
              </a:ext>
            </a:extLst>
          </p:cNvPr>
          <p:cNvSpPr/>
          <p:nvPr/>
        </p:nvSpPr>
        <p:spPr>
          <a:xfrm rot="16200000" flipH="1">
            <a:off x="116642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F95B9C43-EDAB-B069-D2B9-4028BA21FA30}"/>
              </a:ext>
            </a:extLst>
          </p:cNvPr>
          <p:cNvSpPr txBox="1"/>
          <p:nvPr/>
        </p:nvSpPr>
        <p:spPr>
          <a:xfrm rot="16200000" flipH="1">
            <a:off x="1136293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FC9A3588-114E-43C9-7A36-535B0025EAAB}"/>
              </a:ext>
            </a:extLst>
          </p:cNvPr>
          <p:cNvSpPr txBox="1"/>
          <p:nvPr/>
        </p:nvSpPr>
        <p:spPr>
          <a:xfrm rot="16200000" flipH="1">
            <a:off x="11781418"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74B31A28-1A71-1C43-4EA0-8B376D6BF891}"/>
              </a:ext>
            </a:extLst>
          </p:cNvPr>
          <p:cNvSpPr txBox="1"/>
          <p:nvPr/>
        </p:nvSpPr>
        <p:spPr>
          <a:xfrm rot="16200000" flipH="1">
            <a:off x="1196820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E096552F-448D-A295-626E-D7170A128DBD}"/>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7" name="Group 16">
            <a:extLst>
              <a:ext uri="{FF2B5EF4-FFF2-40B4-BE49-F238E27FC236}">
                <a16:creationId xmlns:a16="http://schemas.microsoft.com/office/drawing/2014/main" id="{0E34497A-0F95-0DB1-8B97-0B7578A03C60}"/>
              </a:ext>
            </a:extLst>
          </p:cNvPr>
          <p:cNvGrpSpPr/>
          <p:nvPr/>
        </p:nvGrpSpPr>
        <p:grpSpPr>
          <a:xfrm>
            <a:off x="0" y="6010656"/>
            <a:ext cx="12192000" cy="847344"/>
            <a:chOff x="0" y="6010656"/>
            <a:chExt cx="12192000" cy="847344"/>
          </a:xfrm>
        </p:grpSpPr>
        <p:sp>
          <p:nvSpPr>
            <p:cNvPr id="18" name="Rectangle 11">
              <a:extLst>
                <a:ext uri="{FF2B5EF4-FFF2-40B4-BE49-F238E27FC236}">
                  <a16:creationId xmlns:a16="http://schemas.microsoft.com/office/drawing/2014/main" id="{52B43ABE-0A71-5093-5E12-A9628C7611B6}"/>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9" name="Picture 18" descr="A picture containing text, font, graphics, logo&#10;&#10;Description automatically generated">
              <a:extLst>
                <a:ext uri="{FF2B5EF4-FFF2-40B4-BE49-F238E27FC236}">
                  <a16:creationId xmlns:a16="http://schemas.microsoft.com/office/drawing/2014/main" id="{237D4B52-2C5C-F315-CDED-09625F49180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Tree>
    <p:extLst>
      <p:ext uri="{BB962C8B-B14F-4D97-AF65-F5344CB8AC3E}">
        <p14:creationId xmlns:p14="http://schemas.microsoft.com/office/powerpoint/2010/main" val="3671086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D85966-6BD4-67E2-3F65-20D2D80DEA6F}"/>
              </a:ext>
            </a:extLst>
          </p:cNvPr>
          <p:cNvSpPr txBox="1"/>
          <p:nvPr/>
        </p:nvSpPr>
        <p:spPr>
          <a:xfrm>
            <a:off x="384292" y="739066"/>
            <a:ext cx="10688313" cy="707886"/>
          </a:xfrm>
          <a:prstGeom prst="rect">
            <a:avLst/>
          </a:prstGeom>
          <a:noFill/>
        </p:spPr>
        <p:txBody>
          <a:bodyPr wrap="square" rtlCol="0">
            <a:spAutoFit/>
          </a:bodyPr>
          <a:lstStyle/>
          <a:p>
            <a:pPr marL="0" marR="0" indent="0" algn="l">
              <a:spcBef>
                <a:spcPts val="0"/>
              </a:spcBef>
              <a:spcAft>
                <a:spcPts val="1000"/>
              </a:spcAft>
            </a:pPr>
            <a:r>
              <a:rPr lang="en-US" sz="4000" b="1" kern="1400" dirty="0">
                <a:latin typeface="Roboto" panose="02000000000000000000" pitchFamily="2" charset="0"/>
              </a:rPr>
              <a:t>Nature</a:t>
            </a:r>
            <a:r>
              <a:rPr lang="en-US" sz="4000" b="1" kern="1400" dirty="0">
                <a:ln>
                  <a:noFill/>
                </a:ln>
                <a:effectLst/>
                <a:latin typeface="Roboto" panose="02000000000000000000" pitchFamily="2" charset="0"/>
              </a:rPr>
              <a:t> </a:t>
            </a:r>
            <a:r>
              <a:rPr lang="en-US" sz="2800" b="1" kern="1400" dirty="0">
                <a:ln>
                  <a:noFill/>
                </a:ln>
                <a:effectLst/>
                <a:latin typeface="Roboto" panose="02000000000000000000" pitchFamily="2" charset="0"/>
              </a:rPr>
              <a:t>in Asia and the Pacific – key facts </a:t>
            </a:r>
            <a:endParaRPr lang="en-US" sz="2800" b="1" kern="1400" dirty="0">
              <a:latin typeface="Roboto" panose="02000000000000000000" pitchFamily="2" charset="0"/>
            </a:endParaRPr>
          </a:p>
        </p:txBody>
      </p:sp>
      <p:sp>
        <p:nvSpPr>
          <p:cNvPr id="24" name="TextBox 23">
            <a:extLst>
              <a:ext uri="{FF2B5EF4-FFF2-40B4-BE49-F238E27FC236}">
                <a16:creationId xmlns:a16="http://schemas.microsoft.com/office/drawing/2014/main" id="{994D6C22-31FE-BBF7-9210-0CFB627CD950}"/>
              </a:ext>
            </a:extLst>
          </p:cNvPr>
          <p:cNvSpPr txBox="1"/>
          <p:nvPr/>
        </p:nvSpPr>
        <p:spPr>
          <a:xfrm>
            <a:off x="384292" y="3878879"/>
            <a:ext cx="2074500" cy="1754326"/>
          </a:xfrm>
          <a:prstGeom prst="rect">
            <a:avLst/>
          </a:prstGeom>
          <a:noFill/>
        </p:spPr>
        <p:txBody>
          <a:bodyPr wrap="square">
            <a:spAutoFit/>
          </a:bodyPr>
          <a:lstStyle/>
          <a:p>
            <a:pPr algn="ctr" defTabSz="615437">
              <a:spcBef>
                <a:spcPts val="300"/>
              </a:spcBef>
              <a:spcAft>
                <a:spcPts val="1200"/>
              </a:spcAft>
            </a:pPr>
            <a:r>
              <a:rPr lang="en-US" sz="2800" b="1" dirty="0">
                <a:solidFill>
                  <a:schemeClr val="bg2">
                    <a:lumMod val="10000"/>
                  </a:schemeClr>
                </a:solidFill>
                <a:ea typeface="Verdana" panose="020B0604030504040204" pitchFamily="34" charset="0"/>
              </a:rPr>
              <a:t>40% </a:t>
            </a:r>
            <a:br>
              <a:rPr lang="en-US" sz="2800" b="1" dirty="0">
                <a:solidFill>
                  <a:schemeClr val="bg2">
                    <a:lumMod val="10000"/>
                  </a:schemeClr>
                </a:solidFill>
                <a:ea typeface="Verdana" panose="020B0604030504040204" pitchFamily="34" charset="0"/>
              </a:rPr>
            </a:br>
            <a:r>
              <a:rPr lang="en-US" sz="2000" dirty="0">
                <a:solidFill>
                  <a:schemeClr val="bg2">
                    <a:lumMod val="10000"/>
                  </a:schemeClr>
                </a:solidFill>
                <a:ea typeface="Verdana" panose="020B0604030504040204" pitchFamily="34" charset="0"/>
                <a:cs typeface="Verdana"/>
              </a:rPr>
              <a:t>of the Asia-Pacific’s coral reefs have already disappeared </a:t>
            </a:r>
          </a:p>
        </p:txBody>
      </p:sp>
      <p:pic>
        <p:nvPicPr>
          <p:cNvPr id="33" name="Picture 2" descr="grey corals underwater">
            <a:extLst>
              <a:ext uri="{FF2B5EF4-FFF2-40B4-BE49-F238E27FC236}">
                <a16:creationId xmlns:a16="http://schemas.microsoft.com/office/drawing/2014/main" id="{0428D0B5-1A4B-D710-CFED-AECBF7974B0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2964" y="1635677"/>
            <a:ext cx="2103120" cy="2103120"/>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E0663D-A5FE-77FE-69F6-5E3FA810D77A}"/>
              </a:ext>
            </a:extLst>
          </p:cNvPr>
          <p:cNvSpPr txBox="1"/>
          <p:nvPr/>
        </p:nvSpPr>
        <p:spPr>
          <a:xfrm>
            <a:off x="9532797" y="3878879"/>
            <a:ext cx="2175014" cy="1754326"/>
          </a:xfrm>
          <a:prstGeom prst="rect">
            <a:avLst/>
          </a:prstGeom>
          <a:noFill/>
        </p:spPr>
        <p:txBody>
          <a:bodyPr wrap="square">
            <a:spAutoFit/>
          </a:bodyPr>
          <a:lstStyle/>
          <a:p>
            <a:pPr algn="ctr" defTabSz="615437">
              <a:spcBef>
                <a:spcPts val="300"/>
              </a:spcBef>
              <a:spcAft>
                <a:spcPts val="1200"/>
              </a:spcAft>
            </a:pPr>
            <a:r>
              <a:rPr lang="en-US" sz="2800" b="1" dirty="0">
                <a:solidFill>
                  <a:schemeClr val="bg2">
                    <a:lumMod val="10000"/>
                  </a:schemeClr>
                </a:solidFill>
                <a:ea typeface="Verdana" panose="020B0604030504040204" pitchFamily="34" charset="0"/>
              </a:rPr>
              <a:t>91% </a:t>
            </a:r>
            <a:br>
              <a:rPr lang="en-US" sz="2800" b="1" dirty="0">
                <a:solidFill>
                  <a:schemeClr val="bg2">
                    <a:lumMod val="10000"/>
                  </a:schemeClr>
                </a:solidFill>
                <a:ea typeface="Verdana" panose="020B0604030504040204" pitchFamily="34" charset="0"/>
              </a:rPr>
            </a:br>
            <a:r>
              <a:rPr lang="en-US" sz="2000" dirty="0">
                <a:solidFill>
                  <a:schemeClr val="bg2">
                    <a:lumMod val="10000"/>
                  </a:schemeClr>
                </a:solidFill>
                <a:ea typeface="Verdana" panose="020B0604030504040204" pitchFamily="34" charset="0"/>
              </a:rPr>
              <a:t>of freshwater is used for agriculture in South Asia</a:t>
            </a:r>
          </a:p>
        </p:txBody>
      </p:sp>
      <p:sp>
        <p:nvSpPr>
          <p:cNvPr id="6" name="TextBox 5">
            <a:extLst>
              <a:ext uri="{FF2B5EF4-FFF2-40B4-BE49-F238E27FC236}">
                <a16:creationId xmlns:a16="http://schemas.microsoft.com/office/drawing/2014/main" id="{7E371091-7474-844E-7CB2-48A7CC4DB6F9}"/>
              </a:ext>
            </a:extLst>
          </p:cNvPr>
          <p:cNvSpPr txBox="1"/>
          <p:nvPr/>
        </p:nvSpPr>
        <p:spPr>
          <a:xfrm>
            <a:off x="7263890" y="3878879"/>
            <a:ext cx="1975067" cy="1754326"/>
          </a:xfrm>
          <a:prstGeom prst="rect">
            <a:avLst/>
          </a:prstGeom>
          <a:noFill/>
        </p:spPr>
        <p:txBody>
          <a:bodyPr wrap="square">
            <a:spAutoFit/>
          </a:bodyPr>
          <a:lstStyle/>
          <a:p>
            <a:pPr algn="ctr" defTabSz="615437">
              <a:spcBef>
                <a:spcPts val="300"/>
              </a:spcBef>
              <a:spcAft>
                <a:spcPts val="1200"/>
              </a:spcAft>
            </a:pPr>
            <a:r>
              <a:rPr lang="en-US" sz="2800" b="1" dirty="0">
                <a:solidFill>
                  <a:schemeClr val="bg2">
                    <a:lumMod val="10000"/>
                  </a:schemeClr>
                </a:solidFill>
                <a:ea typeface="Verdana" panose="020B0604030504040204" pitchFamily="34" charset="0"/>
              </a:rPr>
              <a:t>24% </a:t>
            </a:r>
            <a:br>
              <a:rPr lang="en-US" sz="2800" b="1" dirty="0">
                <a:solidFill>
                  <a:schemeClr val="bg2">
                    <a:lumMod val="10000"/>
                  </a:schemeClr>
                </a:solidFill>
                <a:ea typeface="Verdana" panose="020B0604030504040204" pitchFamily="34" charset="0"/>
              </a:rPr>
            </a:br>
            <a:r>
              <a:rPr lang="en-US" sz="2000" dirty="0">
                <a:solidFill>
                  <a:schemeClr val="bg2">
                    <a:lumMod val="10000"/>
                  </a:schemeClr>
                </a:solidFill>
                <a:ea typeface="Verdana" panose="020B0604030504040204" pitchFamily="34" charset="0"/>
                <a:cs typeface="Verdana"/>
              </a:rPr>
              <a:t>of Asia’s total GHG emissions come from the agri-food sector</a:t>
            </a:r>
          </a:p>
        </p:txBody>
      </p:sp>
      <p:pic>
        <p:nvPicPr>
          <p:cNvPr id="9" name="Picture 4">
            <a:extLst>
              <a:ext uri="{FF2B5EF4-FFF2-40B4-BE49-F238E27FC236}">
                <a16:creationId xmlns:a16="http://schemas.microsoft.com/office/drawing/2014/main" id="{0A607E37-4E4C-3095-EE09-2685550C35B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326"/>
          <a:stretch/>
        </p:blipFill>
        <p:spPr bwMode="auto">
          <a:xfrm>
            <a:off x="7133762" y="1635677"/>
            <a:ext cx="2103120" cy="210312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8" descr="person watering plant">
            <a:extLst>
              <a:ext uri="{FF2B5EF4-FFF2-40B4-BE49-F238E27FC236}">
                <a16:creationId xmlns:a16="http://schemas.microsoft.com/office/drawing/2014/main" id="{09D10C32-A358-79C5-C65F-402F3C1D02D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404029" y="1635677"/>
            <a:ext cx="2103120" cy="2103120"/>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C316410-0B1D-66F6-3573-D09FCAE6EDF6}"/>
              </a:ext>
            </a:extLst>
          </p:cNvPr>
          <p:cNvSpPr txBox="1"/>
          <p:nvPr/>
        </p:nvSpPr>
        <p:spPr>
          <a:xfrm>
            <a:off x="4837427" y="3878879"/>
            <a:ext cx="2160943" cy="1754326"/>
          </a:xfrm>
          <a:prstGeom prst="rect">
            <a:avLst/>
          </a:prstGeom>
          <a:noFill/>
        </p:spPr>
        <p:txBody>
          <a:bodyPr wrap="square">
            <a:spAutoFit/>
          </a:bodyPr>
          <a:lstStyle/>
          <a:p>
            <a:pPr algn="ctr" defTabSz="615437">
              <a:spcBef>
                <a:spcPts val="300"/>
              </a:spcBef>
              <a:spcAft>
                <a:spcPts val="1200"/>
              </a:spcAft>
            </a:pPr>
            <a:r>
              <a:rPr lang="en-US" sz="2800" b="1" dirty="0">
                <a:solidFill>
                  <a:schemeClr val="bg2">
                    <a:lumMod val="10000"/>
                  </a:schemeClr>
                </a:solidFill>
                <a:ea typeface="Verdana" panose="020B0604030504040204" pitchFamily="34" charset="0"/>
              </a:rPr>
              <a:t>75% </a:t>
            </a:r>
            <a:br>
              <a:rPr lang="en-US" sz="2800" b="1" dirty="0">
                <a:solidFill>
                  <a:schemeClr val="bg2">
                    <a:lumMod val="10000"/>
                  </a:schemeClr>
                </a:solidFill>
                <a:ea typeface="Verdana" panose="020B0604030504040204" pitchFamily="34" charset="0"/>
              </a:rPr>
            </a:br>
            <a:r>
              <a:rPr lang="en-US" sz="2000" dirty="0">
                <a:solidFill>
                  <a:schemeClr val="bg2">
                    <a:lumMod val="10000"/>
                  </a:schemeClr>
                </a:solidFill>
                <a:ea typeface="Verdana" panose="020B0604030504040204" pitchFamily="34" charset="0"/>
                <a:cs typeface="Verdana"/>
              </a:rPr>
              <a:t>of forest area lost in Asia-Pacific is due to conversion to cropland</a:t>
            </a:r>
          </a:p>
        </p:txBody>
      </p:sp>
      <p:pic>
        <p:nvPicPr>
          <p:cNvPr id="16" name="Picture 6" descr="brown tree log on green grass field during daytime">
            <a:extLst>
              <a:ext uri="{FF2B5EF4-FFF2-40B4-BE49-F238E27FC236}">
                <a16:creationId xmlns:a16="http://schemas.microsoft.com/office/drawing/2014/main" id="{4CE9CE7C-9665-5A92-FF5C-35AB167C863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190"/>
          <a:stretch/>
        </p:blipFill>
        <p:spPr bwMode="auto">
          <a:xfrm>
            <a:off x="4844446" y="1635677"/>
            <a:ext cx="2103120" cy="2103120"/>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6DE47A7-C0D9-968E-DD80-324010B409DF}"/>
              </a:ext>
            </a:extLst>
          </p:cNvPr>
          <p:cNvSpPr txBox="1"/>
          <p:nvPr/>
        </p:nvSpPr>
        <p:spPr>
          <a:xfrm>
            <a:off x="2520608" y="3890144"/>
            <a:ext cx="2292024" cy="1446550"/>
          </a:xfrm>
          <a:prstGeom prst="rect">
            <a:avLst/>
          </a:prstGeom>
          <a:noFill/>
        </p:spPr>
        <p:txBody>
          <a:bodyPr wrap="square">
            <a:spAutoFit/>
          </a:bodyPr>
          <a:lstStyle/>
          <a:p>
            <a:pPr algn="ctr" defTabSz="615437">
              <a:spcBef>
                <a:spcPts val="300"/>
              </a:spcBef>
              <a:spcAft>
                <a:spcPts val="1200"/>
              </a:spcAft>
            </a:pPr>
            <a:r>
              <a:rPr lang="en-US" sz="2800" b="1" dirty="0">
                <a:solidFill>
                  <a:schemeClr val="bg2">
                    <a:lumMod val="10000"/>
                  </a:schemeClr>
                </a:solidFill>
                <a:ea typeface="Verdana" panose="020B0604030504040204" pitchFamily="34" charset="0"/>
              </a:rPr>
              <a:t>60% </a:t>
            </a:r>
            <a:br>
              <a:rPr lang="en-US" sz="2800" b="1" dirty="0">
                <a:solidFill>
                  <a:schemeClr val="bg2">
                    <a:lumMod val="10000"/>
                  </a:schemeClr>
                </a:solidFill>
                <a:ea typeface="Verdana" panose="020B0604030504040204" pitchFamily="34" charset="0"/>
              </a:rPr>
            </a:br>
            <a:r>
              <a:rPr lang="en-US" sz="2000" dirty="0">
                <a:solidFill>
                  <a:schemeClr val="bg2">
                    <a:lumMod val="10000"/>
                  </a:schemeClr>
                </a:solidFill>
                <a:ea typeface="Verdana" panose="020B0604030504040204" pitchFamily="34" charset="0"/>
                <a:cs typeface="Verdana"/>
              </a:rPr>
              <a:t>mangroves in Asia and the Pacific have been cleared</a:t>
            </a:r>
          </a:p>
        </p:txBody>
      </p:sp>
      <p:pic>
        <p:nvPicPr>
          <p:cNvPr id="18" name="Picture 16" descr="trees during daytime">
            <a:extLst>
              <a:ext uri="{FF2B5EF4-FFF2-40B4-BE49-F238E27FC236}">
                <a16:creationId xmlns:a16="http://schemas.microsoft.com/office/drawing/2014/main" id="{38599408-1B9B-C38A-CF5F-9FC93CE0BC7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r="-88"/>
          <a:stretch/>
        </p:blipFill>
        <p:spPr bwMode="auto">
          <a:xfrm>
            <a:off x="2574179" y="1646942"/>
            <a:ext cx="2103120" cy="2103120"/>
          </a:xfrm>
          <a:prstGeom prst="ellipse">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9413766-7EEA-CD39-2F37-B4E3F1E38BCA}"/>
              </a:ext>
            </a:extLst>
          </p:cNvPr>
          <p:cNvGrpSpPr/>
          <p:nvPr/>
        </p:nvGrpSpPr>
        <p:grpSpPr>
          <a:xfrm>
            <a:off x="0" y="6010656"/>
            <a:ext cx="12192000" cy="847344"/>
            <a:chOff x="0" y="6010656"/>
            <a:chExt cx="12192000" cy="847344"/>
          </a:xfrm>
        </p:grpSpPr>
        <p:sp>
          <p:nvSpPr>
            <p:cNvPr id="14" name="Rectangle 11">
              <a:extLst>
                <a:ext uri="{FF2B5EF4-FFF2-40B4-BE49-F238E27FC236}">
                  <a16:creationId xmlns:a16="http://schemas.microsoft.com/office/drawing/2014/main" id="{56D332DF-EED0-6D98-2A89-C6057306E840}"/>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9" name="Picture 18" descr="A picture containing text, font, graphics, logo&#10;&#10;Description automatically generated">
              <a:extLst>
                <a:ext uri="{FF2B5EF4-FFF2-40B4-BE49-F238E27FC236}">
                  <a16:creationId xmlns:a16="http://schemas.microsoft.com/office/drawing/2014/main" id="{33AD1591-C49A-8C2C-6BC6-1E3B9A8E45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21" name="Picture 20">
            <a:extLst>
              <a:ext uri="{FF2B5EF4-FFF2-40B4-BE49-F238E27FC236}">
                <a16:creationId xmlns:a16="http://schemas.microsoft.com/office/drawing/2014/main" id="{53D89C34-96E5-DCC1-D5C1-42A45F92549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
        <p:nvSpPr>
          <p:cNvPr id="22" name="!!Greenbox">
            <a:extLst>
              <a:ext uri="{FF2B5EF4-FFF2-40B4-BE49-F238E27FC236}">
                <a16:creationId xmlns:a16="http://schemas.microsoft.com/office/drawing/2014/main" id="{5C88C071-C764-74B8-701E-628987725E21}"/>
              </a:ext>
            </a:extLst>
          </p:cNvPr>
          <p:cNvSpPr/>
          <p:nvPr/>
        </p:nvSpPr>
        <p:spPr>
          <a:xfrm rot="16200000" flipH="1">
            <a:off x="11243380"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urquoisebox">
            <a:extLst>
              <a:ext uri="{FF2B5EF4-FFF2-40B4-BE49-F238E27FC236}">
                <a16:creationId xmlns:a16="http://schemas.microsoft.com/office/drawing/2014/main" id="{0F4036D8-53F8-C6F4-2FE5-C66FBE2F23E4}"/>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Bluebox">
            <a:extLst>
              <a:ext uri="{FF2B5EF4-FFF2-40B4-BE49-F238E27FC236}">
                <a16:creationId xmlns:a16="http://schemas.microsoft.com/office/drawing/2014/main" id="{381871A0-4C36-5C99-847C-289C24450BA3}"/>
              </a:ext>
            </a:extLst>
          </p:cNvPr>
          <p:cNvSpPr/>
          <p:nvPr/>
        </p:nvSpPr>
        <p:spPr>
          <a:xfrm rot="16200000" flipH="1">
            <a:off x="1168396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Lakebox">
            <a:extLst>
              <a:ext uri="{FF2B5EF4-FFF2-40B4-BE49-F238E27FC236}">
                <a16:creationId xmlns:a16="http://schemas.microsoft.com/office/drawing/2014/main" id="{79084825-EB68-4D64-7C80-D54A4D515817}"/>
              </a:ext>
            </a:extLst>
          </p:cNvPr>
          <p:cNvSpPr/>
          <p:nvPr/>
        </p:nvSpPr>
        <p:spPr>
          <a:xfrm rot="16200000" flipH="1">
            <a:off x="116642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641187CE-3C2A-1DEA-5878-F44EB35F3706}"/>
              </a:ext>
            </a:extLst>
          </p:cNvPr>
          <p:cNvSpPr txBox="1"/>
          <p:nvPr/>
        </p:nvSpPr>
        <p:spPr>
          <a:xfrm rot="16200000" flipH="1">
            <a:off x="1180108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CE7F9F72-91AB-E308-A3A4-83632942E4B4}"/>
              </a:ext>
            </a:extLst>
          </p:cNvPr>
          <p:cNvSpPr txBox="1"/>
          <p:nvPr/>
        </p:nvSpPr>
        <p:spPr>
          <a:xfrm rot="16200000" flipH="1">
            <a:off x="11360504"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A23C454F-440A-4CC3-DF09-9095F89BD08D}"/>
              </a:ext>
            </a:extLst>
          </p:cNvPr>
          <p:cNvSpPr txBox="1"/>
          <p:nvPr/>
        </p:nvSpPr>
        <p:spPr>
          <a:xfrm rot="16200000" flipH="1">
            <a:off x="1196820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4" name="TextBox 33">
            <a:extLst>
              <a:ext uri="{FF2B5EF4-FFF2-40B4-BE49-F238E27FC236}">
                <a16:creationId xmlns:a16="http://schemas.microsoft.com/office/drawing/2014/main" id="{F0D653F1-85ED-8021-8F59-24A1D4AA0FC6}"/>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38877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D85966-6BD4-67E2-3F65-20D2D80DEA6F}"/>
              </a:ext>
            </a:extLst>
          </p:cNvPr>
          <p:cNvSpPr txBox="1"/>
          <p:nvPr/>
        </p:nvSpPr>
        <p:spPr>
          <a:xfrm>
            <a:off x="312806" y="549028"/>
            <a:ext cx="10688313" cy="707886"/>
          </a:xfrm>
          <a:prstGeom prst="rect">
            <a:avLst/>
          </a:prstGeom>
          <a:noFill/>
        </p:spPr>
        <p:txBody>
          <a:bodyPr wrap="square" rtlCol="0">
            <a:spAutoFit/>
          </a:bodyPr>
          <a:lstStyle/>
          <a:p>
            <a:pPr marL="0" marR="0" indent="0" algn="l">
              <a:spcBef>
                <a:spcPts val="0"/>
              </a:spcBef>
              <a:spcAft>
                <a:spcPts val="1000"/>
              </a:spcAft>
            </a:pPr>
            <a:r>
              <a:rPr lang="en-US" sz="4000" b="1" kern="1400" dirty="0">
                <a:ln>
                  <a:noFill/>
                </a:ln>
                <a:effectLst/>
                <a:latin typeface="Roboto" panose="02000000000000000000" pitchFamily="2" charset="0"/>
              </a:rPr>
              <a:t>Nature-based solutions </a:t>
            </a:r>
            <a:r>
              <a:rPr lang="en-US" sz="2800" b="1" kern="1400" dirty="0">
                <a:ln>
                  <a:noFill/>
                </a:ln>
                <a:effectLst/>
                <a:latin typeface="Roboto" panose="02000000000000000000" pitchFamily="2" charset="0"/>
              </a:rPr>
              <a:t>- what does EDD focus on ?</a:t>
            </a:r>
            <a:endParaRPr lang="en-US" sz="2800" b="1" kern="1400" dirty="0">
              <a:latin typeface="Roboto" panose="02000000000000000000" pitchFamily="2" charset="0"/>
            </a:endParaRPr>
          </a:p>
        </p:txBody>
      </p:sp>
      <p:pic>
        <p:nvPicPr>
          <p:cNvPr id="30730" name="Picture 10" descr="One Health and food systems">
            <a:extLst>
              <a:ext uri="{FF2B5EF4-FFF2-40B4-BE49-F238E27FC236}">
                <a16:creationId xmlns:a16="http://schemas.microsoft.com/office/drawing/2014/main" id="{921758B5-8B31-6DC9-D9D7-E96992ACA5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415" y="2129111"/>
            <a:ext cx="1982858" cy="2679537"/>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Sustainable water management">
            <a:extLst>
              <a:ext uri="{FF2B5EF4-FFF2-40B4-BE49-F238E27FC236}">
                <a16:creationId xmlns:a16="http://schemas.microsoft.com/office/drawing/2014/main" id="{1CCACCDC-C56E-EA60-3A86-155BFE9315C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75959" y="2106228"/>
            <a:ext cx="1982858" cy="2679537"/>
          </a:xfrm>
          <a:prstGeom prst="rect">
            <a:avLst/>
          </a:prstGeom>
          <a:noFill/>
          <a:extLst>
            <a:ext uri="{909E8E84-426E-40DD-AFC4-6F175D3DCCD1}">
              <a14:hiddenFill xmlns:a14="http://schemas.microsoft.com/office/drawing/2010/main">
                <a:solidFill>
                  <a:srgbClr val="FFFFFF"/>
                </a:solidFill>
              </a14:hiddenFill>
            </a:ext>
          </a:extLst>
        </p:spPr>
      </p:pic>
      <p:sp>
        <p:nvSpPr>
          <p:cNvPr id="19" name="!!Bluebox">
            <a:extLst>
              <a:ext uri="{FF2B5EF4-FFF2-40B4-BE49-F238E27FC236}">
                <a16:creationId xmlns:a16="http://schemas.microsoft.com/office/drawing/2014/main" id="{4FC9A18A-DD2E-0D65-80EA-41E5D95362F3}"/>
              </a:ext>
            </a:extLst>
          </p:cNvPr>
          <p:cNvSpPr/>
          <p:nvPr/>
        </p:nvSpPr>
        <p:spPr>
          <a:xfrm>
            <a:off x="264196" y="1452624"/>
            <a:ext cx="2377441" cy="596729"/>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10">
            <a:extLst>
              <a:ext uri="{FF2B5EF4-FFF2-40B4-BE49-F238E27FC236}">
                <a16:creationId xmlns:a16="http://schemas.microsoft.com/office/drawing/2014/main" id="{3B0C8503-66D8-A2AE-62CC-696A6E7629D0}"/>
              </a:ext>
            </a:extLst>
          </p:cNvPr>
          <p:cNvSpPr txBox="1">
            <a:spLocks noChangeArrowheads="1"/>
          </p:cNvSpPr>
          <p:nvPr/>
        </p:nvSpPr>
        <p:spPr bwMode="auto">
          <a:xfrm>
            <a:off x="253152" y="1498960"/>
            <a:ext cx="2402909" cy="548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1" i="0" u="none" strike="noStrike" cap="none" normalizeH="0" baseline="0" dirty="0">
                <a:ln>
                  <a:noFill/>
                </a:ln>
                <a:solidFill>
                  <a:schemeClr val="bg1"/>
                </a:solidFill>
                <a:effectLst/>
              </a:rPr>
              <a:t>Environment-Health Nexus &amp; One Health</a:t>
            </a:r>
            <a:endParaRPr kumimoji="0" lang="en-US" altLang="en-US" sz="4000" b="0" i="0" u="none" strike="noStrike" cap="none" normalizeH="0" baseline="0" dirty="0">
              <a:ln>
                <a:noFill/>
              </a:ln>
              <a:solidFill>
                <a:schemeClr val="bg1"/>
              </a:solidFill>
              <a:effectLst/>
            </a:endParaRPr>
          </a:p>
        </p:txBody>
      </p:sp>
      <p:sp>
        <p:nvSpPr>
          <p:cNvPr id="22" name="!!Bluebox">
            <a:extLst>
              <a:ext uri="{FF2B5EF4-FFF2-40B4-BE49-F238E27FC236}">
                <a16:creationId xmlns:a16="http://schemas.microsoft.com/office/drawing/2014/main" id="{F63CD626-0095-1B91-88FD-4225D08F54E1}"/>
              </a:ext>
            </a:extLst>
          </p:cNvPr>
          <p:cNvSpPr/>
          <p:nvPr/>
        </p:nvSpPr>
        <p:spPr>
          <a:xfrm>
            <a:off x="2678029" y="1443583"/>
            <a:ext cx="2156901" cy="596729"/>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10">
            <a:extLst>
              <a:ext uri="{FF2B5EF4-FFF2-40B4-BE49-F238E27FC236}">
                <a16:creationId xmlns:a16="http://schemas.microsoft.com/office/drawing/2014/main" id="{F367C5AD-2803-241D-848C-A6A9F5FAE439}"/>
              </a:ext>
            </a:extLst>
          </p:cNvPr>
          <p:cNvSpPr txBox="1">
            <a:spLocks noChangeArrowheads="1"/>
          </p:cNvSpPr>
          <p:nvPr/>
        </p:nvSpPr>
        <p:spPr bwMode="auto">
          <a:xfrm>
            <a:off x="2679332" y="1509499"/>
            <a:ext cx="2137340" cy="548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1" i="0" u="none" strike="noStrike" cap="none" normalizeH="0" baseline="0">
                <a:ln>
                  <a:noFill/>
                </a:ln>
                <a:solidFill>
                  <a:schemeClr val="bg1"/>
                </a:solidFill>
                <a:effectLst/>
              </a:rPr>
              <a:t>Sustainable Water Management</a:t>
            </a:r>
            <a:endParaRPr kumimoji="0" lang="en-US" altLang="en-US" sz="4000" b="0" i="0" u="none" strike="noStrike" cap="none" normalizeH="0" baseline="0">
              <a:ln>
                <a:noFill/>
              </a:ln>
              <a:solidFill>
                <a:schemeClr val="bg1"/>
              </a:solidFill>
              <a:effectLst/>
            </a:endParaRPr>
          </a:p>
        </p:txBody>
      </p:sp>
      <p:sp>
        <p:nvSpPr>
          <p:cNvPr id="24" name="!!Bluebox">
            <a:extLst>
              <a:ext uri="{FF2B5EF4-FFF2-40B4-BE49-F238E27FC236}">
                <a16:creationId xmlns:a16="http://schemas.microsoft.com/office/drawing/2014/main" id="{2CD05346-18AE-7788-BDAC-B78ABC390171}"/>
              </a:ext>
            </a:extLst>
          </p:cNvPr>
          <p:cNvSpPr/>
          <p:nvPr/>
        </p:nvSpPr>
        <p:spPr>
          <a:xfrm>
            <a:off x="5043633" y="1443583"/>
            <a:ext cx="3719367" cy="596729"/>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10">
            <a:extLst>
              <a:ext uri="{FF2B5EF4-FFF2-40B4-BE49-F238E27FC236}">
                <a16:creationId xmlns:a16="http://schemas.microsoft.com/office/drawing/2014/main" id="{6226351E-02F9-92D5-689A-74EAAD1A6BB9}"/>
              </a:ext>
            </a:extLst>
          </p:cNvPr>
          <p:cNvSpPr txBox="1">
            <a:spLocks noChangeArrowheads="1"/>
          </p:cNvSpPr>
          <p:nvPr/>
        </p:nvSpPr>
        <p:spPr bwMode="auto">
          <a:xfrm>
            <a:off x="5557242" y="1593807"/>
            <a:ext cx="2758998" cy="463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1" i="0" u="none" strike="noStrike" cap="none" normalizeH="0" baseline="0" dirty="0">
                <a:ln>
                  <a:noFill/>
                </a:ln>
                <a:solidFill>
                  <a:schemeClr val="bg1"/>
                </a:solidFill>
                <a:effectLst/>
              </a:rPr>
              <a:t>Sustainable food systems</a:t>
            </a:r>
            <a:endParaRPr kumimoji="0" lang="en-US" altLang="en-US" sz="4000" b="0" i="0" u="none" strike="noStrike" cap="none" normalizeH="0" baseline="0" dirty="0">
              <a:ln>
                <a:noFill/>
              </a:ln>
              <a:solidFill>
                <a:schemeClr val="bg1"/>
              </a:solidFill>
              <a:effectLst/>
            </a:endParaRPr>
          </a:p>
        </p:txBody>
      </p:sp>
      <p:pic>
        <p:nvPicPr>
          <p:cNvPr id="6" name="Picture 6" descr="Agroecology food system">
            <a:extLst>
              <a:ext uri="{FF2B5EF4-FFF2-40B4-BE49-F238E27FC236}">
                <a16:creationId xmlns:a16="http://schemas.microsoft.com/office/drawing/2014/main" id="{3FBBC0A0-3170-0B3B-D7BB-2019932CF56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88413" y="2653119"/>
            <a:ext cx="2195806" cy="8015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ood system dialogue">
            <a:extLst>
              <a:ext uri="{FF2B5EF4-FFF2-40B4-BE49-F238E27FC236}">
                <a16:creationId xmlns:a16="http://schemas.microsoft.com/office/drawing/2014/main" id="{25E74E61-2ADB-863F-A5D3-58D11139030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25023" y="4442579"/>
            <a:ext cx="2541954" cy="1163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ood system dialogue">
            <a:extLst>
              <a:ext uri="{FF2B5EF4-FFF2-40B4-BE49-F238E27FC236}">
                <a16:creationId xmlns:a16="http://schemas.microsoft.com/office/drawing/2014/main" id="{B38A96B9-A386-F7C6-92B5-7992A3FD197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93397" y="4143267"/>
            <a:ext cx="1853855" cy="1748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0">
            <a:extLst>
              <a:ext uri="{FF2B5EF4-FFF2-40B4-BE49-F238E27FC236}">
                <a16:creationId xmlns:a16="http://schemas.microsoft.com/office/drawing/2014/main" id="{BE2AF92F-8F90-7245-82E7-E4F835AEAAAE}"/>
              </a:ext>
            </a:extLst>
          </p:cNvPr>
          <p:cNvSpPr txBox="1">
            <a:spLocks noChangeArrowheads="1"/>
          </p:cNvSpPr>
          <p:nvPr/>
        </p:nvSpPr>
        <p:spPr bwMode="auto">
          <a:xfrm>
            <a:off x="4754338" y="3679878"/>
            <a:ext cx="2498421" cy="752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600" b="1" i="0" u="none" strike="noStrike" cap="none" normalizeH="0" baseline="0" dirty="0">
                <a:ln>
                  <a:noFill/>
                </a:ln>
                <a:solidFill>
                  <a:srgbClr val="04423F"/>
                </a:solidFill>
                <a:effectLst/>
              </a:rPr>
              <a:t>Asia-Pacific Regional </a:t>
            </a:r>
            <a:br>
              <a:rPr kumimoji="0" lang="en-US" altLang="en-US" sz="1600" b="1" i="0" u="none" strike="noStrike" cap="none" normalizeH="0" baseline="0" dirty="0">
                <a:ln>
                  <a:noFill/>
                </a:ln>
                <a:solidFill>
                  <a:srgbClr val="04423F"/>
                </a:solidFill>
                <a:effectLst/>
              </a:rPr>
            </a:br>
            <a:r>
              <a:rPr kumimoji="0" lang="en-US" altLang="en-US" sz="1600" b="1" i="0" u="none" strike="noStrike" cap="none" normalizeH="0" baseline="0" dirty="0">
                <a:ln>
                  <a:noFill/>
                </a:ln>
                <a:solidFill>
                  <a:srgbClr val="04423F"/>
                </a:solidFill>
                <a:effectLst/>
              </a:rPr>
              <a:t>Food System Dialogue &amp; </a:t>
            </a:r>
            <a:r>
              <a:rPr kumimoji="0" lang="en-US" altLang="en-US" sz="1600" b="1" i="0" u="none" strike="noStrike" cap="none" normalizeH="0" baseline="0" dirty="0" err="1">
                <a:ln>
                  <a:noFill/>
                </a:ln>
                <a:solidFill>
                  <a:srgbClr val="04423F"/>
                </a:solidFill>
                <a:effectLst/>
              </a:rPr>
              <a:t>Stocktake</a:t>
            </a:r>
            <a:endParaRPr kumimoji="0" lang="en-US" altLang="en-US" sz="3600" b="1" i="0" u="none" strike="noStrike" cap="none" normalizeH="0" baseline="0" dirty="0">
              <a:ln>
                <a:noFill/>
              </a:ln>
              <a:solidFill>
                <a:srgbClr val="04423F"/>
              </a:solidFill>
              <a:effectLst/>
            </a:endParaRPr>
          </a:p>
        </p:txBody>
      </p:sp>
      <p:sp>
        <p:nvSpPr>
          <p:cNvPr id="26" name="Text Box 10">
            <a:extLst>
              <a:ext uri="{FF2B5EF4-FFF2-40B4-BE49-F238E27FC236}">
                <a16:creationId xmlns:a16="http://schemas.microsoft.com/office/drawing/2014/main" id="{C91744B3-6268-1829-0305-9EF6883D132D}"/>
              </a:ext>
            </a:extLst>
          </p:cNvPr>
          <p:cNvSpPr txBox="1">
            <a:spLocks noChangeArrowheads="1"/>
          </p:cNvSpPr>
          <p:nvPr/>
        </p:nvSpPr>
        <p:spPr bwMode="auto">
          <a:xfrm>
            <a:off x="5656963" y="2204528"/>
            <a:ext cx="2559556" cy="752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600" b="1" i="0" u="none" strike="noStrike" cap="none" normalizeH="0" baseline="0" dirty="0">
                <a:ln>
                  <a:noFill/>
                </a:ln>
                <a:solidFill>
                  <a:srgbClr val="04423F"/>
                </a:solidFill>
                <a:effectLst/>
              </a:rPr>
              <a:t>Agroecology and safe food systems transitions</a:t>
            </a:r>
            <a:endParaRPr kumimoji="0" lang="en-US" altLang="en-US" sz="3600" b="1" i="0" u="none" strike="noStrike" cap="none" normalizeH="0" baseline="0" dirty="0">
              <a:ln>
                <a:noFill/>
              </a:ln>
              <a:solidFill>
                <a:srgbClr val="04423F"/>
              </a:solidFill>
              <a:effectLst/>
            </a:endParaRPr>
          </a:p>
        </p:txBody>
      </p:sp>
      <p:sp>
        <p:nvSpPr>
          <p:cNvPr id="31" name="Text Box 10">
            <a:extLst>
              <a:ext uri="{FF2B5EF4-FFF2-40B4-BE49-F238E27FC236}">
                <a16:creationId xmlns:a16="http://schemas.microsoft.com/office/drawing/2014/main" id="{B96853F3-7C48-0224-CF07-674DF26E0B3C}"/>
              </a:ext>
            </a:extLst>
          </p:cNvPr>
          <p:cNvSpPr txBox="1">
            <a:spLocks noChangeArrowheads="1"/>
          </p:cNvSpPr>
          <p:nvPr/>
        </p:nvSpPr>
        <p:spPr bwMode="auto">
          <a:xfrm>
            <a:off x="7124826" y="3607270"/>
            <a:ext cx="2097157" cy="548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600" b="1" i="0" u="none" strike="noStrike" cap="none" normalizeH="0" baseline="0" dirty="0">
                <a:ln>
                  <a:noFill/>
                </a:ln>
                <a:solidFill>
                  <a:srgbClr val="04423F"/>
                </a:solidFill>
                <a:effectLst/>
              </a:rPr>
              <a:t>Food System risk Assessment</a:t>
            </a:r>
            <a:endParaRPr kumimoji="0" lang="en-US" altLang="en-US" sz="3600" b="1" i="0" u="none" strike="noStrike" cap="none" normalizeH="0" baseline="0" dirty="0">
              <a:ln>
                <a:noFill/>
              </a:ln>
              <a:solidFill>
                <a:srgbClr val="04423F"/>
              </a:solidFill>
              <a:effectLst/>
            </a:endParaRPr>
          </a:p>
        </p:txBody>
      </p:sp>
      <p:sp>
        <p:nvSpPr>
          <p:cNvPr id="32" name="!!Bluebox">
            <a:extLst>
              <a:ext uri="{FF2B5EF4-FFF2-40B4-BE49-F238E27FC236}">
                <a16:creationId xmlns:a16="http://schemas.microsoft.com/office/drawing/2014/main" id="{1DE0A1ED-AD59-8DF1-CF89-936245F1FB75}"/>
              </a:ext>
            </a:extLst>
          </p:cNvPr>
          <p:cNvSpPr/>
          <p:nvPr/>
        </p:nvSpPr>
        <p:spPr>
          <a:xfrm>
            <a:off x="9159167" y="1459713"/>
            <a:ext cx="2007260" cy="56476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10">
            <a:extLst>
              <a:ext uri="{FF2B5EF4-FFF2-40B4-BE49-F238E27FC236}">
                <a16:creationId xmlns:a16="http://schemas.microsoft.com/office/drawing/2014/main" id="{18185950-58BF-1426-16D1-03D5C4DB22F9}"/>
              </a:ext>
            </a:extLst>
          </p:cNvPr>
          <p:cNvSpPr txBox="1">
            <a:spLocks noChangeArrowheads="1"/>
          </p:cNvSpPr>
          <p:nvPr/>
        </p:nvSpPr>
        <p:spPr bwMode="auto">
          <a:xfrm>
            <a:off x="9364829" y="1520287"/>
            <a:ext cx="1801598" cy="564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1" i="0" u="none" strike="noStrike" cap="none" normalizeH="0" baseline="0" dirty="0">
                <a:ln>
                  <a:noFill/>
                </a:ln>
                <a:solidFill>
                  <a:schemeClr val="bg1"/>
                </a:solidFill>
                <a:effectLst/>
              </a:rPr>
              <a:t>Ocean climate action</a:t>
            </a:r>
            <a:endParaRPr kumimoji="0" lang="en-US" altLang="en-US" sz="4000" b="0" i="0" u="none" strike="noStrike" cap="none" normalizeH="0" baseline="0" dirty="0">
              <a:ln>
                <a:noFill/>
              </a:ln>
              <a:solidFill>
                <a:schemeClr val="bg1"/>
              </a:solidFill>
              <a:effectLst/>
            </a:endParaRPr>
          </a:p>
        </p:txBody>
      </p:sp>
      <p:pic>
        <p:nvPicPr>
          <p:cNvPr id="1026" name="Picture 2">
            <a:extLst>
              <a:ext uri="{FF2B5EF4-FFF2-40B4-BE49-F238E27FC236}">
                <a16:creationId xmlns:a16="http://schemas.microsoft.com/office/drawing/2014/main" id="{224EC0D7-8ED3-F8B6-F2FE-12AD30A6DC5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316794" y="2145621"/>
            <a:ext cx="1763639" cy="24939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Greenbox">
            <a:extLst>
              <a:ext uri="{FF2B5EF4-FFF2-40B4-BE49-F238E27FC236}">
                <a16:creationId xmlns:a16="http://schemas.microsoft.com/office/drawing/2014/main" id="{560309B3-6EB7-4642-79AF-90AC2CEFA1AA}"/>
              </a:ext>
            </a:extLst>
          </p:cNvPr>
          <p:cNvSpPr/>
          <p:nvPr/>
        </p:nvSpPr>
        <p:spPr>
          <a:xfrm rot="16200000" flipH="1">
            <a:off x="11243380"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urquoisebox">
            <a:extLst>
              <a:ext uri="{FF2B5EF4-FFF2-40B4-BE49-F238E27FC236}">
                <a16:creationId xmlns:a16="http://schemas.microsoft.com/office/drawing/2014/main" id="{11491A64-B0E8-A76E-55EB-431639C3F4E0}"/>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Bluebox">
            <a:extLst>
              <a:ext uri="{FF2B5EF4-FFF2-40B4-BE49-F238E27FC236}">
                <a16:creationId xmlns:a16="http://schemas.microsoft.com/office/drawing/2014/main" id="{69749818-FF71-009A-55BC-433AAEB8A2D4}"/>
              </a:ext>
            </a:extLst>
          </p:cNvPr>
          <p:cNvSpPr/>
          <p:nvPr/>
        </p:nvSpPr>
        <p:spPr>
          <a:xfrm rot="16200000" flipH="1">
            <a:off x="1168396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Lakebox">
            <a:extLst>
              <a:ext uri="{FF2B5EF4-FFF2-40B4-BE49-F238E27FC236}">
                <a16:creationId xmlns:a16="http://schemas.microsoft.com/office/drawing/2014/main" id="{0FD0B98A-C40F-1539-DB9B-DB89DC0E60DE}"/>
              </a:ext>
            </a:extLst>
          </p:cNvPr>
          <p:cNvSpPr/>
          <p:nvPr/>
        </p:nvSpPr>
        <p:spPr>
          <a:xfrm rot="16200000" flipH="1">
            <a:off x="116642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11B12354-FECE-F9E7-368D-3DE0ED6647E0}"/>
              </a:ext>
            </a:extLst>
          </p:cNvPr>
          <p:cNvSpPr txBox="1"/>
          <p:nvPr/>
        </p:nvSpPr>
        <p:spPr>
          <a:xfrm rot="16200000" flipH="1">
            <a:off x="1180108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A24FC403-EF46-4BB3-2E4F-819C2A091C9A}"/>
              </a:ext>
            </a:extLst>
          </p:cNvPr>
          <p:cNvSpPr txBox="1"/>
          <p:nvPr/>
        </p:nvSpPr>
        <p:spPr>
          <a:xfrm rot="16200000" flipH="1">
            <a:off x="11360504"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917F7916-A4D0-B3CA-C4AB-D19744FC2902}"/>
              </a:ext>
            </a:extLst>
          </p:cNvPr>
          <p:cNvSpPr txBox="1"/>
          <p:nvPr/>
        </p:nvSpPr>
        <p:spPr>
          <a:xfrm rot="16200000" flipH="1">
            <a:off x="1196820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964B6E69-C74E-1024-B119-62F643E6FADB}"/>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30" name="Picture 29">
            <a:extLst>
              <a:ext uri="{FF2B5EF4-FFF2-40B4-BE49-F238E27FC236}">
                <a16:creationId xmlns:a16="http://schemas.microsoft.com/office/drawing/2014/main" id="{921081AC-1E54-8BA5-F60A-714D988A1C0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34" name="Group 33">
            <a:extLst>
              <a:ext uri="{FF2B5EF4-FFF2-40B4-BE49-F238E27FC236}">
                <a16:creationId xmlns:a16="http://schemas.microsoft.com/office/drawing/2014/main" id="{7F1EDEB2-B901-BDC6-D060-DA13644ED3C9}"/>
              </a:ext>
            </a:extLst>
          </p:cNvPr>
          <p:cNvGrpSpPr/>
          <p:nvPr/>
        </p:nvGrpSpPr>
        <p:grpSpPr>
          <a:xfrm>
            <a:off x="0" y="6010656"/>
            <a:ext cx="12192000" cy="847344"/>
            <a:chOff x="0" y="6010656"/>
            <a:chExt cx="12192000" cy="847344"/>
          </a:xfrm>
        </p:grpSpPr>
        <p:sp>
          <p:nvSpPr>
            <p:cNvPr id="35" name="Rectangle 11">
              <a:extLst>
                <a:ext uri="{FF2B5EF4-FFF2-40B4-BE49-F238E27FC236}">
                  <a16:creationId xmlns:a16="http://schemas.microsoft.com/office/drawing/2014/main" id="{10843D6E-C12F-43BA-30CE-C8BF34D25DEC}"/>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6" name="Picture 35" descr="A picture containing text, font, graphics, logo&#10;&#10;Description automatically generated">
              <a:extLst>
                <a:ext uri="{FF2B5EF4-FFF2-40B4-BE49-F238E27FC236}">
                  <a16:creationId xmlns:a16="http://schemas.microsoft.com/office/drawing/2014/main" id="{B275203A-B7EA-69C4-C57D-FE39B1A709F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Tree>
    <p:extLst>
      <p:ext uri="{BB962C8B-B14F-4D97-AF65-F5344CB8AC3E}">
        <p14:creationId xmlns:p14="http://schemas.microsoft.com/office/powerpoint/2010/main" val="1826963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Década da ONU da Ciência do Oceano, 2021-2030 - Mar Sem Fim">
            <a:extLst>
              <a:ext uri="{FF2B5EF4-FFF2-40B4-BE49-F238E27FC236}">
                <a16:creationId xmlns:a16="http://schemas.microsoft.com/office/drawing/2014/main" id="{D2D7D3F1-2AAB-7BB5-6417-9BBA91F5088D}"/>
              </a:ext>
            </a:extLst>
          </p:cNvPr>
          <p:cNvPicPr>
            <a:picLocks noChangeAspect="1" noChangeArrowheads="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a:ext>
            </a:extLst>
          </a:blip>
          <a:srcRect/>
          <a:stretch>
            <a:fillRect/>
          </a:stretch>
        </p:blipFill>
        <p:spPr bwMode="auto">
          <a:xfrm>
            <a:off x="5517156" y="3062579"/>
            <a:ext cx="1995885" cy="19116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ealthy Ocean | SDG Help Desk">
            <a:extLst>
              <a:ext uri="{FF2B5EF4-FFF2-40B4-BE49-F238E27FC236}">
                <a16:creationId xmlns:a16="http://schemas.microsoft.com/office/drawing/2014/main" id="{A990578B-FE79-9B12-A654-8F205FFCBAE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62695" y="3317152"/>
            <a:ext cx="3051578" cy="1283808"/>
          </a:xfrm>
          <a:prstGeom prst="rect">
            <a:avLst/>
          </a:prstGeom>
          <a:noFill/>
          <a:extLst>
            <a:ext uri="{909E8E84-426E-40DD-AFC4-6F175D3DCCD1}">
              <a14:hiddenFill xmlns:a14="http://schemas.microsoft.com/office/drawing/2010/main">
                <a:solidFill>
                  <a:srgbClr val="FFFFFF"/>
                </a:solidFill>
              </a14:hiddenFill>
            </a:ext>
          </a:extLst>
        </p:spPr>
      </p:pic>
      <p:sp>
        <p:nvSpPr>
          <p:cNvPr id="23" name="!!Bluebox">
            <a:extLst>
              <a:ext uri="{FF2B5EF4-FFF2-40B4-BE49-F238E27FC236}">
                <a16:creationId xmlns:a16="http://schemas.microsoft.com/office/drawing/2014/main" id="{EE58ED0B-935C-63D6-C7AE-C81BCB45C719}"/>
              </a:ext>
            </a:extLst>
          </p:cNvPr>
          <p:cNvSpPr/>
          <p:nvPr/>
        </p:nvSpPr>
        <p:spPr>
          <a:xfrm>
            <a:off x="555341" y="2244749"/>
            <a:ext cx="4226224" cy="56476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luebox">
            <a:extLst>
              <a:ext uri="{FF2B5EF4-FFF2-40B4-BE49-F238E27FC236}">
                <a16:creationId xmlns:a16="http://schemas.microsoft.com/office/drawing/2014/main" id="{2AEBA4F2-D019-8D9D-4D2E-77E868920974}"/>
              </a:ext>
            </a:extLst>
          </p:cNvPr>
          <p:cNvSpPr/>
          <p:nvPr/>
        </p:nvSpPr>
        <p:spPr>
          <a:xfrm>
            <a:off x="8014147" y="2244749"/>
            <a:ext cx="3051578" cy="56476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luebox">
            <a:extLst>
              <a:ext uri="{FF2B5EF4-FFF2-40B4-BE49-F238E27FC236}">
                <a16:creationId xmlns:a16="http://schemas.microsoft.com/office/drawing/2014/main" id="{8F8E79F5-3A4D-678C-F473-B9532E990F57}"/>
              </a:ext>
            </a:extLst>
          </p:cNvPr>
          <p:cNvSpPr/>
          <p:nvPr/>
        </p:nvSpPr>
        <p:spPr>
          <a:xfrm>
            <a:off x="4965403" y="2244749"/>
            <a:ext cx="2823494" cy="56476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10">
            <a:extLst>
              <a:ext uri="{FF2B5EF4-FFF2-40B4-BE49-F238E27FC236}">
                <a16:creationId xmlns:a16="http://schemas.microsoft.com/office/drawing/2014/main" id="{2CB70E5D-B54F-1B49-DF88-13806C499D93}"/>
              </a:ext>
            </a:extLst>
          </p:cNvPr>
          <p:cNvSpPr txBox="1">
            <a:spLocks noChangeArrowheads="1"/>
          </p:cNvSpPr>
          <p:nvPr/>
        </p:nvSpPr>
        <p:spPr bwMode="auto">
          <a:xfrm>
            <a:off x="5171065" y="2380487"/>
            <a:ext cx="2377439" cy="564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1" i="0" u="none" strike="noStrike" cap="none" normalizeH="0" baseline="0">
                <a:ln>
                  <a:noFill/>
                </a:ln>
                <a:solidFill>
                  <a:schemeClr val="bg1"/>
                </a:solidFill>
                <a:effectLst/>
              </a:rPr>
              <a:t>Regional Ocean Decade</a:t>
            </a:r>
            <a:endParaRPr kumimoji="0" lang="en-US" altLang="en-US" sz="4000" b="0" i="0" u="none" strike="noStrike" cap="none" normalizeH="0" baseline="0">
              <a:ln>
                <a:noFill/>
              </a:ln>
              <a:solidFill>
                <a:schemeClr val="bg1"/>
              </a:solidFill>
              <a:effectLst/>
            </a:endParaRPr>
          </a:p>
        </p:txBody>
      </p:sp>
      <p:sp>
        <p:nvSpPr>
          <p:cNvPr id="21" name="Text Box 10">
            <a:extLst>
              <a:ext uri="{FF2B5EF4-FFF2-40B4-BE49-F238E27FC236}">
                <a16:creationId xmlns:a16="http://schemas.microsoft.com/office/drawing/2014/main" id="{10BC0F45-FAA7-5B6D-FA05-AA96C2F63239}"/>
              </a:ext>
            </a:extLst>
          </p:cNvPr>
          <p:cNvSpPr txBox="1">
            <a:spLocks noChangeArrowheads="1"/>
          </p:cNvSpPr>
          <p:nvPr/>
        </p:nvSpPr>
        <p:spPr bwMode="auto">
          <a:xfrm>
            <a:off x="8113917" y="2387431"/>
            <a:ext cx="2823493" cy="752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1" i="0" u="none" strike="noStrike" cap="none" normalizeH="0" baseline="0">
                <a:ln>
                  <a:noFill/>
                </a:ln>
                <a:solidFill>
                  <a:schemeClr val="bg1"/>
                </a:solidFill>
                <a:effectLst/>
              </a:rPr>
              <a:t>SDG 14 Accelerator Tool</a:t>
            </a:r>
            <a:endParaRPr kumimoji="0" lang="en-US" altLang="en-US" sz="4000" b="0" i="0" u="none" strike="noStrike" cap="none" normalizeH="0" baseline="0">
              <a:ln>
                <a:noFill/>
              </a:ln>
              <a:solidFill>
                <a:schemeClr val="bg1"/>
              </a:solidFill>
              <a:effectLst/>
            </a:endParaRPr>
          </a:p>
        </p:txBody>
      </p:sp>
      <p:sp>
        <p:nvSpPr>
          <p:cNvPr id="13" name="Text Box 10">
            <a:extLst>
              <a:ext uri="{FF2B5EF4-FFF2-40B4-BE49-F238E27FC236}">
                <a16:creationId xmlns:a16="http://schemas.microsoft.com/office/drawing/2014/main" id="{6CDAFEDA-553E-BD5B-0D8C-0819BB902E97}"/>
              </a:ext>
            </a:extLst>
          </p:cNvPr>
          <p:cNvSpPr txBox="1">
            <a:spLocks noChangeArrowheads="1"/>
          </p:cNvSpPr>
          <p:nvPr/>
        </p:nvSpPr>
        <p:spPr bwMode="auto">
          <a:xfrm>
            <a:off x="1065371" y="2387431"/>
            <a:ext cx="3429773" cy="752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1" i="0" u="none" strike="noStrike" cap="none" normalizeH="0" baseline="0">
                <a:ln>
                  <a:noFill/>
                </a:ln>
                <a:solidFill>
                  <a:schemeClr val="bg1"/>
                </a:solidFill>
                <a:effectLst/>
              </a:rPr>
              <a:t>Asia-Pacific Day for the Ocean</a:t>
            </a:r>
            <a:endParaRPr kumimoji="0" lang="en-US" altLang="en-US" sz="4000" b="0" i="0" u="none" strike="noStrike" cap="none" normalizeH="0" baseline="0">
              <a:ln>
                <a:noFill/>
              </a:ln>
              <a:solidFill>
                <a:schemeClr val="bg1"/>
              </a:solidFill>
              <a:effectLst/>
            </a:endParaRPr>
          </a:p>
        </p:txBody>
      </p:sp>
      <p:pic>
        <p:nvPicPr>
          <p:cNvPr id="10" name="Picture 2" descr="No photo description available.">
            <a:extLst>
              <a:ext uri="{FF2B5EF4-FFF2-40B4-BE49-F238E27FC236}">
                <a16:creationId xmlns:a16="http://schemas.microsoft.com/office/drawing/2014/main" id="{A1A3C301-73C8-F7C4-3E54-D622733BE45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5341" y="2952191"/>
            <a:ext cx="4226224" cy="237725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BD8F32C-F2F7-00E3-2F2C-39A287A6E969}"/>
              </a:ext>
            </a:extLst>
          </p:cNvPr>
          <p:cNvSpPr txBox="1"/>
          <p:nvPr/>
        </p:nvSpPr>
        <p:spPr>
          <a:xfrm>
            <a:off x="425208" y="794027"/>
            <a:ext cx="10688313" cy="707886"/>
          </a:xfrm>
          <a:prstGeom prst="rect">
            <a:avLst/>
          </a:prstGeom>
          <a:noFill/>
        </p:spPr>
        <p:txBody>
          <a:bodyPr wrap="square" rtlCol="0">
            <a:spAutoFit/>
          </a:bodyPr>
          <a:lstStyle/>
          <a:p>
            <a:pPr marL="0" marR="0" indent="0" algn="l">
              <a:spcBef>
                <a:spcPts val="0"/>
              </a:spcBef>
              <a:spcAft>
                <a:spcPts val="1000"/>
              </a:spcAft>
            </a:pPr>
            <a:r>
              <a:rPr lang="en-US" sz="4000" b="1" kern="1400" dirty="0">
                <a:ln>
                  <a:noFill/>
                </a:ln>
                <a:effectLst/>
                <a:latin typeface="Roboto" panose="02000000000000000000" pitchFamily="2" charset="0"/>
              </a:rPr>
              <a:t>Protecting our ocean </a:t>
            </a:r>
            <a:r>
              <a:rPr lang="en-US" sz="2800" b="1" kern="1400" dirty="0">
                <a:ln>
                  <a:noFill/>
                </a:ln>
                <a:effectLst/>
                <a:latin typeface="Roboto" panose="02000000000000000000" pitchFamily="2" charset="0"/>
              </a:rPr>
              <a:t>- what does EDD focus on ?</a:t>
            </a:r>
            <a:endParaRPr lang="en-US" sz="2800" b="1" kern="1400" dirty="0">
              <a:latin typeface="Roboto" panose="02000000000000000000" pitchFamily="2" charset="0"/>
            </a:endParaRPr>
          </a:p>
        </p:txBody>
      </p:sp>
      <p:pic>
        <p:nvPicPr>
          <p:cNvPr id="6" name="Picture 5">
            <a:extLst>
              <a:ext uri="{FF2B5EF4-FFF2-40B4-BE49-F238E27FC236}">
                <a16:creationId xmlns:a16="http://schemas.microsoft.com/office/drawing/2014/main" id="{86D8033C-F7D5-CAEC-98C4-94B74E01F83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8" name="Group 7">
            <a:extLst>
              <a:ext uri="{FF2B5EF4-FFF2-40B4-BE49-F238E27FC236}">
                <a16:creationId xmlns:a16="http://schemas.microsoft.com/office/drawing/2014/main" id="{2A90DC3A-36E3-5BF8-3DCA-0838FAC02C10}"/>
              </a:ext>
            </a:extLst>
          </p:cNvPr>
          <p:cNvGrpSpPr/>
          <p:nvPr/>
        </p:nvGrpSpPr>
        <p:grpSpPr>
          <a:xfrm>
            <a:off x="0" y="6010656"/>
            <a:ext cx="12192000" cy="847344"/>
            <a:chOff x="0" y="6010656"/>
            <a:chExt cx="12192000" cy="847344"/>
          </a:xfrm>
        </p:grpSpPr>
        <p:sp>
          <p:nvSpPr>
            <p:cNvPr id="9" name="Rectangle 11">
              <a:extLst>
                <a:ext uri="{FF2B5EF4-FFF2-40B4-BE49-F238E27FC236}">
                  <a16:creationId xmlns:a16="http://schemas.microsoft.com/office/drawing/2014/main" id="{91F12242-4A76-B6FA-7E62-8A99C199B8A8}"/>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1" name="Picture 10" descr="A picture containing text, font, graphics, logo&#10;&#10;Description automatically generated">
              <a:extLst>
                <a:ext uri="{FF2B5EF4-FFF2-40B4-BE49-F238E27FC236}">
                  <a16:creationId xmlns:a16="http://schemas.microsoft.com/office/drawing/2014/main" id="{3B46E6FC-3C81-D008-FE0F-32ECB3A32E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
        <p:nvSpPr>
          <p:cNvPr id="14" name="!!Greenbox">
            <a:extLst>
              <a:ext uri="{FF2B5EF4-FFF2-40B4-BE49-F238E27FC236}">
                <a16:creationId xmlns:a16="http://schemas.microsoft.com/office/drawing/2014/main" id="{5187E9A4-DCE5-859F-8D61-AC4170F4A59E}"/>
              </a:ext>
            </a:extLst>
          </p:cNvPr>
          <p:cNvSpPr/>
          <p:nvPr/>
        </p:nvSpPr>
        <p:spPr>
          <a:xfrm rot="16200000" flipH="1">
            <a:off x="11243380"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urquoisebox">
            <a:extLst>
              <a:ext uri="{FF2B5EF4-FFF2-40B4-BE49-F238E27FC236}">
                <a16:creationId xmlns:a16="http://schemas.microsoft.com/office/drawing/2014/main" id="{3E6CFBE5-0993-7643-7100-1B93456B84F9}"/>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Bluebox">
            <a:extLst>
              <a:ext uri="{FF2B5EF4-FFF2-40B4-BE49-F238E27FC236}">
                <a16:creationId xmlns:a16="http://schemas.microsoft.com/office/drawing/2014/main" id="{5ECDA310-FA55-319A-6D81-C429DDEF8D0D}"/>
              </a:ext>
            </a:extLst>
          </p:cNvPr>
          <p:cNvSpPr/>
          <p:nvPr/>
        </p:nvSpPr>
        <p:spPr>
          <a:xfrm rot="16200000" flipH="1">
            <a:off x="1168396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Lakebox">
            <a:extLst>
              <a:ext uri="{FF2B5EF4-FFF2-40B4-BE49-F238E27FC236}">
                <a16:creationId xmlns:a16="http://schemas.microsoft.com/office/drawing/2014/main" id="{669B2E92-E7E4-179C-17FB-EE0488B5FE72}"/>
              </a:ext>
            </a:extLst>
          </p:cNvPr>
          <p:cNvSpPr/>
          <p:nvPr/>
        </p:nvSpPr>
        <p:spPr>
          <a:xfrm rot="16200000" flipH="1">
            <a:off x="116642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FBA25FBD-9AB8-750D-115A-ED36537CE6F8}"/>
              </a:ext>
            </a:extLst>
          </p:cNvPr>
          <p:cNvSpPr txBox="1"/>
          <p:nvPr/>
        </p:nvSpPr>
        <p:spPr>
          <a:xfrm rot="16200000" flipH="1">
            <a:off x="1180108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81A71086-C7FC-630C-6E8D-6838BB4C963A}"/>
              </a:ext>
            </a:extLst>
          </p:cNvPr>
          <p:cNvSpPr txBox="1"/>
          <p:nvPr/>
        </p:nvSpPr>
        <p:spPr>
          <a:xfrm rot="16200000" flipH="1">
            <a:off x="11360504"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1762E7C7-2F12-B359-A494-9DA9B7C7ABE1}"/>
              </a:ext>
            </a:extLst>
          </p:cNvPr>
          <p:cNvSpPr txBox="1"/>
          <p:nvPr/>
        </p:nvSpPr>
        <p:spPr>
          <a:xfrm rot="16200000" flipH="1">
            <a:off x="1196820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38393297-7740-4114-52D3-ECAADA9EDCC8}"/>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70854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descr="Logo&#10;&#10;Description automatically generated">
            <a:extLst>
              <a:ext uri="{FF2B5EF4-FFF2-40B4-BE49-F238E27FC236}">
                <a16:creationId xmlns:a16="http://schemas.microsoft.com/office/drawing/2014/main" id="{1DC76E85-83F4-84BA-BE62-BE354A7921F1}"/>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11362736" y="6004955"/>
            <a:ext cx="612878" cy="748025"/>
          </a:xfrm>
          <a:prstGeom prst="rect">
            <a:avLst/>
          </a:prstGeom>
        </p:spPr>
      </p:pic>
      <p:sp>
        <p:nvSpPr>
          <p:cNvPr id="8" name="TextBox 7">
            <a:extLst>
              <a:ext uri="{FF2B5EF4-FFF2-40B4-BE49-F238E27FC236}">
                <a16:creationId xmlns:a16="http://schemas.microsoft.com/office/drawing/2014/main" id="{97D85966-6BD4-67E2-3F65-20D2D80DEA6F}"/>
              </a:ext>
            </a:extLst>
          </p:cNvPr>
          <p:cNvSpPr txBox="1"/>
          <p:nvPr/>
        </p:nvSpPr>
        <p:spPr>
          <a:xfrm>
            <a:off x="455937" y="586355"/>
            <a:ext cx="10688313" cy="707886"/>
          </a:xfrm>
          <a:prstGeom prst="rect">
            <a:avLst/>
          </a:prstGeom>
          <a:noFill/>
        </p:spPr>
        <p:txBody>
          <a:bodyPr wrap="square" rtlCol="0">
            <a:spAutoFit/>
          </a:bodyPr>
          <a:lstStyle/>
          <a:p>
            <a:pPr marL="0" marR="0" indent="0" algn="l">
              <a:spcBef>
                <a:spcPts val="0"/>
              </a:spcBef>
              <a:spcAft>
                <a:spcPts val="1000"/>
              </a:spcAft>
            </a:pPr>
            <a:r>
              <a:rPr lang="en-US" sz="4000" b="1" kern="1400" dirty="0">
                <a:latin typeface="Roboto" panose="02000000000000000000" pitchFamily="2" charset="0"/>
              </a:rPr>
              <a:t>Cities </a:t>
            </a:r>
            <a:r>
              <a:rPr lang="en-US" sz="2800" b="1" kern="1400" dirty="0">
                <a:ln>
                  <a:noFill/>
                </a:ln>
                <a:effectLst/>
                <a:latin typeface="Roboto" panose="02000000000000000000" pitchFamily="2" charset="0"/>
              </a:rPr>
              <a:t>in Asia and the Pacific – key facts </a:t>
            </a:r>
            <a:endParaRPr lang="en-US" sz="2800" b="1" kern="1400" dirty="0">
              <a:latin typeface="Roboto" panose="02000000000000000000" pitchFamily="2" charset="0"/>
            </a:endParaRPr>
          </a:p>
        </p:txBody>
      </p:sp>
      <p:sp>
        <p:nvSpPr>
          <p:cNvPr id="24" name="TextBox 23">
            <a:extLst>
              <a:ext uri="{FF2B5EF4-FFF2-40B4-BE49-F238E27FC236}">
                <a16:creationId xmlns:a16="http://schemas.microsoft.com/office/drawing/2014/main" id="{994D6C22-31FE-BBF7-9210-0CFB627CD950}"/>
              </a:ext>
            </a:extLst>
          </p:cNvPr>
          <p:cNvSpPr txBox="1"/>
          <p:nvPr/>
        </p:nvSpPr>
        <p:spPr>
          <a:xfrm>
            <a:off x="492454" y="3809204"/>
            <a:ext cx="3502274" cy="1692771"/>
          </a:xfrm>
          <a:prstGeom prst="rect">
            <a:avLst/>
          </a:prstGeom>
          <a:noFill/>
        </p:spPr>
        <p:txBody>
          <a:bodyPr wrap="square">
            <a:spAutoFit/>
          </a:bodyPr>
          <a:lstStyle/>
          <a:p>
            <a:pPr algn="ctr" defTabSz="615437">
              <a:spcBef>
                <a:spcPts val="300"/>
              </a:spcBef>
              <a:spcAft>
                <a:spcPts val="1200"/>
              </a:spcAft>
            </a:pPr>
            <a:r>
              <a:rPr lang="en-US" sz="3200" b="1" dirty="0">
                <a:solidFill>
                  <a:schemeClr val="bg2">
                    <a:lumMod val="10000"/>
                  </a:schemeClr>
                </a:solidFill>
                <a:ea typeface="Verdana" panose="020B0604030504040204" pitchFamily="34" charset="0"/>
              </a:rPr>
              <a:t>&gt;50% </a:t>
            </a:r>
            <a:r>
              <a:rPr lang="en-US" sz="2400" dirty="0">
                <a:solidFill>
                  <a:schemeClr val="bg2">
                    <a:lumMod val="10000"/>
                  </a:schemeClr>
                </a:solidFill>
                <a:ea typeface="Verdana" panose="020B0604030504040204" pitchFamily="34" charset="0"/>
              </a:rPr>
              <a:t>of the Asia-Pacific population lives in urban areas and the number is expected to increase</a:t>
            </a:r>
            <a:endParaRPr lang="en-US" sz="2400" dirty="0">
              <a:solidFill>
                <a:schemeClr val="bg2">
                  <a:lumMod val="10000"/>
                </a:schemeClr>
              </a:solidFill>
              <a:ea typeface="Verdana" panose="020B0604030504040204" pitchFamily="34" charset="0"/>
              <a:cs typeface="Verdana"/>
            </a:endParaRPr>
          </a:p>
        </p:txBody>
      </p:sp>
      <p:sp>
        <p:nvSpPr>
          <p:cNvPr id="29" name="TextBox 28">
            <a:extLst>
              <a:ext uri="{FF2B5EF4-FFF2-40B4-BE49-F238E27FC236}">
                <a16:creationId xmlns:a16="http://schemas.microsoft.com/office/drawing/2014/main" id="{BC1F3D88-B107-90D6-D506-15074302844F}"/>
              </a:ext>
            </a:extLst>
          </p:cNvPr>
          <p:cNvSpPr txBox="1"/>
          <p:nvPr/>
        </p:nvSpPr>
        <p:spPr>
          <a:xfrm>
            <a:off x="9100715" y="3809204"/>
            <a:ext cx="2377440" cy="2254463"/>
          </a:xfrm>
          <a:prstGeom prst="rect">
            <a:avLst/>
          </a:prstGeom>
          <a:noFill/>
        </p:spPr>
        <p:txBody>
          <a:bodyPr wrap="square">
            <a:spAutoFit/>
          </a:bodyPr>
          <a:lstStyle/>
          <a:p>
            <a:pPr algn="ctr" defTabSz="615437">
              <a:spcBef>
                <a:spcPts val="300"/>
              </a:spcBef>
              <a:spcAft>
                <a:spcPts val="1200"/>
              </a:spcAft>
            </a:pPr>
            <a:r>
              <a:rPr lang="en-US" sz="3200" b="1">
                <a:solidFill>
                  <a:schemeClr val="bg2">
                    <a:lumMod val="10000"/>
                  </a:schemeClr>
                </a:solidFill>
                <a:ea typeface="Verdana" panose="020B0604030504040204" pitchFamily="34" charset="0"/>
              </a:rPr>
              <a:t>7</a:t>
            </a:r>
            <a:r>
              <a:rPr lang="en-US" sz="2400">
                <a:solidFill>
                  <a:schemeClr val="bg2">
                    <a:lumMod val="10000"/>
                  </a:schemeClr>
                </a:solidFill>
                <a:ea typeface="Verdana" panose="020B0604030504040204" pitchFamily="34" charset="0"/>
                <a:cs typeface="Verdana"/>
              </a:rPr>
              <a:t> in every 10 cities in Asia suffer from poor air quality</a:t>
            </a:r>
          </a:p>
          <a:p>
            <a:pPr algn="ctr" defTabSz="615437">
              <a:spcBef>
                <a:spcPts val="300"/>
              </a:spcBef>
              <a:spcAft>
                <a:spcPts val="1200"/>
              </a:spcAft>
            </a:pPr>
            <a:endParaRPr lang="en-US" sz="2400">
              <a:solidFill>
                <a:schemeClr val="bg2">
                  <a:lumMod val="10000"/>
                </a:schemeClr>
              </a:solidFill>
              <a:ea typeface="Verdana" panose="020B0604030504040204" pitchFamily="34" charset="0"/>
              <a:cs typeface="Verdana"/>
            </a:endParaRPr>
          </a:p>
        </p:txBody>
      </p:sp>
      <p:sp>
        <p:nvSpPr>
          <p:cNvPr id="30" name="TextBox 29">
            <a:extLst>
              <a:ext uri="{FF2B5EF4-FFF2-40B4-BE49-F238E27FC236}">
                <a16:creationId xmlns:a16="http://schemas.microsoft.com/office/drawing/2014/main" id="{17C77B2C-572F-1F1E-601B-872562D89947}"/>
              </a:ext>
            </a:extLst>
          </p:cNvPr>
          <p:cNvSpPr txBox="1"/>
          <p:nvPr/>
        </p:nvSpPr>
        <p:spPr>
          <a:xfrm>
            <a:off x="3994728" y="3809204"/>
            <a:ext cx="2377440" cy="1692771"/>
          </a:xfrm>
          <a:prstGeom prst="rect">
            <a:avLst/>
          </a:prstGeom>
          <a:noFill/>
        </p:spPr>
        <p:txBody>
          <a:bodyPr wrap="square">
            <a:spAutoFit/>
          </a:bodyPr>
          <a:lstStyle/>
          <a:p>
            <a:pPr algn="ctr" defTabSz="615437">
              <a:spcBef>
                <a:spcPts val="300"/>
              </a:spcBef>
              <a:spcAft>
                <a:spcPts val="1200"/>
              </a:spcAft>
            </a:pPr>
            <a:r>
              <a:rPr lang="en-US" sz="3200" b="1">
                <a:solidFill>
                  <a:schemeClr val="bg2">
                    <a:lumMod val="10000"/>
                  </a:schemeClr>
                </a:solidFill>
                <a:ea typeface="Verdana" panose="020B0604030504040204" pitchFamily="34" charset="0"/>
              </a:rPr>
              <a:t>~70% </a:t>
            </a:r>
            <a:br>
              <a:rPr lang="en-US" sz="3200" b="1">
                <a:solidFill>
                  <a:schemeClr val="bg2">
                    <a:lumMod val="10000"/>
                  </a:schemeClr>
                </a:solidFill>
                <a:ea typeface="Verdana" panose="020B0604030504040204" pitchFamily="34" charset="0"/>
              </a:rPr>
            </a:br>
            <a:r>
              <a:rPr lang="en-US" sz="2400">
                <a:solidFill>
                  <a:schemeClr val="bg2">
                    <a:lumMod val="10000"/>
                  </a:schemeClr>
                </a:solidFill>
                <a:ea typeface="Verdana" panose="020B0604030504040204" pitchFamily="34" charset="0"/>
                <a:cs typeface="Verdana"/>
              </a:rPr>
              <a:t>of the region’s emissions come from urban areas</a:t>
            </a:r>
          </a:p>
        </p:txBody>
      </p:sp>
      <p:sp>
        <p:nvSpPr>
          <p:cNvPr id="31" name="TextBox 30">
            <a:extLst>
              <a:ext uri="{FF2B5EF4-FFF2-40B4-BE49-F238E27FC236}">
                <a16:creationId xmlns:a16="http://schemas.microsoft.com/office/drawing/2014/main" id="{38ED3B5C-FD70-09A5-A6D9-F6C6B26E6EA2}"/>
              </a:ext>
            </a:extLst>
          </p:cNvPr>
          <p:cNvSpPr txBox="1"/>
          <p:nvPr/>
        </p:nvSpPr>
        <p:spPr>
          <a:xfrm>
            <a:off x="6456463" y="3809204"/>
            <a:ext cx="2688567" cy="1692771"/>
          </a:xfrm>
          <a:prstGeom prst="rect">
            <a:avLst/>
          </a:prstGeom>
          <a:noFill/>
        </p:spPr>
        <p:txBody>
          <a:bodyPr wrap="square">
            <a:spAutoFit/>
          </a:bodyPr>
          <a:lstStyle/>
          <a:p>
            <a:pPr algn="ctr" defTabSz="615437">
              <a:spcBef>
                <a:spcPts val="300"/>
              </a:spcBef>
              <a:spcAft>
                <a:spcPts val="1200"/>
              </a:spcAft>
            </a:pPr>
            <a:r>
              <a:rPr lang="en-US" sz="3200" b="1">
                <a:solidFill>
                  <a:schemeClr val="bg2">
                    <a:lumMod val="10000"/>
                  </a:schemeClr>
                </a:solidFill>
                <a:ea typeface="Verdana" panose="020B0604030504040204" pitchFamily="34" charset="0"/>
              </a:rPr>
              <a:t>99</a:t>
            </a:r>
            <a:r>
              <a:rPr lang="en-US" sz="2400">
                <a:solidFill>
                  <a:schemeClr val="bg2">
                    <a:lumMod val="10000"/>
                  </a:schemeClr>
                </a:solidFill>
                <a:ea typeface="Verdana" panose="020B0604030504040204" pitchFamily="34" charset="0"/>
                <a:cs typeface="Verdana"/>
              </a:rPr>
              <a:t> of the top 100 cities facing environmental risks are in the region</a:t>
            </a:r>
          </a:p>
        </p:txBody>
      </p:sp>
      <p:pic>
        <p:nvPicPr>
          <p:cNvPr id="35846" name="Picture 6" descr="man chatting to man on road">
            <a:extLst>
              <a:ext uri="{FF2B5EF4-FFF2-40B4-BE49-F238E27FC236}">
                <a16:creationId xmlns:a16="http://schemas.microsoft.com/office/drawing/2014/main" id="{189B81CE-CAF3-B4A9-168A-EC5C4A09C23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176"/>
          <a:stretch/>
        </p:blipFill>
        <p:spPr bwMode="auto">
          <a:xfrm>
            <a:off x="9145030" y="1477185"/>
            <a:ext cx="2240280" cy="2240280"/>
          </a:xfrm>
          <a:prstGeom prst="ellipse">
            <a:avLst/>
          </a:prstGeom>
          <a:noFill/>
          <a:extLst>
            <a:ext uri="{909E8E84-426E-40DD-AFC4-6F175D3DCCD1}">
              <a14:hiddenFill xmlns:a14="http://schemas.microsoft.com/office/drawing/2010/main">
                <a:solidFill>
                  <a:srgbClr val="FFFFFF"/>
                </a:solidFill>
              </a14:hiddenFill>
            </a:ext>
          </a:extLst>
        </p:spPr>
      </p:pic>
      <p:pic>
        <p:nvPicPr>
          <p:cNvPr id="35848" name="Picture 8" descr="silhouette of factory during sunset">
            <a:extLst>
              <a:ext uri="{FF2B5EF4-FFF2-40B4-BE49-F238E27FC236}">
                <a16:creationId xmlns:a16="http://schemas.microsoft.com/office/drawing/2014/main" id="{E92CA7C9-6594-761C-F8D4-17075D3C321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994728" y="1477185"/>
            <a:ext cx="2240280" cy="2240280"/>
          </a:xfrm>
          <a:prstGeom prst="ellipse">
            <a:avLst/>
          </a:prstGeom>
          <a:noFill/>
          <a:extLst>
            <a:ext uri="{909E8E84-426E-40DD-AFC4-6F175D3DCCD1}">
              <a14:hiddenFill xmlns:a14="http://schemas.microsoft.com/office/drawing/2010/main">
                <a:solidFill>
                  <a:srgbClr val="FFFFFF"/>
                </a:solidFill>
              </a14:hiddenFill>
            </a:ext>
          </a:extLst>
        </p:spPr>
      </p:pic>
      <p:pic>
        <p:nvPicPr>
          <p:cNvPr id="35850" name="Picture 10" descr="man in gray jacket and gray pants standing beside black car during daytime">
            <a:extLst>
              <a:ext uri="{FF2B5EF4-FFF2-40B4-BE49-F238E27FC236}">
                <a16:creationId xmlns:a16="http://schemas.microsoft.com/office/drawing/2014/main" id="{4DFFC703-70F7-217C-FEE8-8F6D9A3703B6}"/>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576392" y="1477185"/>
            <a:ext cx="2240280" cy="2240280"/>
          </a:xfrm>
          <a:prstGeom prst="ellipse">
            <a:avLst/>
          </a:prstGeom>
          <a:noFill/>
          <a:extLst>
            <a:ext uri="{909E8E84-426E-40DD-AFC4-6F175D3DCCD1}">
              <a14:hiddenFill xmlns:a14="http://schemas.microsoft.com/office/drawing/2010/main">
                <a:solidFill>
                  <a:srgbClr val="FFFFFF"/>
                </a:solidFill>
              </a14:hiddenFill>
            </a:ext>
          </a:extLst>
        </p:spPr>
      </p:pic>
      <p:pic>
        <p:nvPicPr>
          <p:cNvPr id="35852" name="Picture 12" descr="photo of houses near body of water">
            <a:extLst>
              <a:ext uri="{FF2B5EF4-FFF2-40B4-BE49-F238E27FC236}">
                <a16:creationId xmlns:a16="http://schemas.microsoft.com/office/drawing/2014/main" id="{B2305C1F-9E24-70CB-11F0-8A9C762A778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139541" y="1477185"/>
            <a:ext cx="2240280" cy="2240280"/>
          </a:xfrm>
          <a:prstGeom prst="ellipse">
            <a:avLst/>
          </a:prstGeom>
          <a:noFill/>
          <a:extLst>
            <a:ext uri="{909E8E84-426E-40DD-AFC4-6F175D3DCCD1}">
              <a14:hiddenFill xmlns:a14="http://schemas.microsoft.com/office/drawing/2010/main">
                <a:solidFill>
                  <a:srgbClr val="FFFFFF"/>
                </a:solidFill>
              </a14:hiddenFill>
            </a:ext>
          </a:extLst>
        </p:spPr>
      </p:pic>
      <p:sp>
        <p:nvSpPr>
          <p:cNvPr id="2" name="!!Greenbox">
            <a:extLst>
              <a:ext uri="{FF2B5EF4-FFF2-40B4-BE49-F238E27FC236}">
                <a16:creationId xmlns:a16="http://schemas.microsoft.com/office/drawing/2014/main" id="{93685E1F-05D9-4F2F-E99D-A9C20D9C0A9C}"/>
              </a:ext>
            </a:extLst>
          </p:cNvPr>
          <p:cNvSpPr/>
          <p:nvPr/>
        </p:nvSpPr>
        <p:spPr>
          <a:xfrm rot="16200000" flipH="1">
            <a:off x="11682800"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urquoisebox">
            <a:extLst>
              <a:ext uri="{FF2B5EF4-FFF2-40B4-BE49-F238E27FC236}">
                <a16:creationId xmlns:a16="http://schemas.microsoft.com/office/drawing/2014/main" id="{6A6EF00E-CACC-DBC0-6118-9634B61098E0}"/>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Bluebox">
            <a:extLst>
              <a:ext uri="{FF2B5EF4-FFF2-40B4-BE49-F238E27FC236}">
                <a16:creationId xmlns:a16="http://schemas.microsoft.com/office/drawing/2014/main" id="{FFC8FDD0-E972-F2EE-4C61-5FDE8FDDA76A}"/>
              </a:ext>
            </a:extLst>
          </p:cNvPr>
          <p:cNvSpPr/>
          <p:nvPr/>
        </p:nvSpPr>
        <p:spPr>
          <a:xfrm rot="16200000" flipH="1">
            <a:off x="1168396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Lakebox">
            <a:extLst>
              <a:ext uri="{FF2B5EF4-FFF2-40B4-BE49-F238E27FC236}">
                <a16:creationId xmlns:a16="http://schemas.microsoft.com/office/drawing/2014/main" id="{FA205A7E-3FB0-504E-1589-3F7B7D61BE17}"/>
              </a:ext>
            </a:extLst>
          </p:cNvPr>
          <p:cNvSpPr/>
          <p:nvPr/>
        </p:nvSpPr>
        <p:spPr>
          <a:xfrm rot="16200000" flipH="1">
            <a:off x="11237722"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BDC358B3-222C-0128-A5B2-8443C7D278FD}"/>
              </a:ext>
            </a:extLst>
          </p:cNvPr>
          <p:cNvSpPr txBox="1"/>
          <p:nvPr/>
        </p:nvSpPr>
        <p:spPr>
          <a:xfrm rot="16200000" flipH="1">
            <a:off x="1180108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D9248B27-0AE3-CD05-7AC0-D2218699DEC4}"/>
              </a:ext>
            </a:extLst>
          </p:cNvPr>
          <p:cNvSpPr txBox="1"/>
          <p:nvPr/>
        </p:nvSpPr>
        <p:spPr>
          <a:xfrm rot="16200000" flipH="1">
            <a:off x="11799924"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E9BF5BA3-4947-64EC-5A98-0E2A1DEC19AE}"/>
              </a:ext>
            </a:extLst>
          </p:cNvPr>
          <p:cNvSpPr txBox="1"/>
          <p:nvPr/>
        </p:nvSpPr>
        <p:spPr>
          <a:xfrm rot="16200000" flipH="1">
            <a:off x="11541633"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357E286C-4EB6-32BC-2306-74951D9DACC2}"/>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2" name="Picture 21">
            <a:extLst>
              <a:ext uri="{FF2B5EF4-FFF2-40B4-BE49-F238E27FC236}">
                <a16:creationId xmlns:a16="http://schemas.microsoft.com/office/drawing/2014/main" id="{1A16EB50-EA46-A2B2-9F7F-D13CD4A79F9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23" name="Group 22">
            <a:extLst>
              <a:ext uri="{FF2B5EF4-FFF2-40B4-BE49-F238E27FC236}">
                <a16:creationId xmlns:a16="http://schemas.microsoft.com/office/drawing/2014/main" id="{21E7DA88-AD75-A210-B2BE-3EAFFF2E70C2}"/>
              </a:ext>
            </a:extLst>
          </p:cNvPr>
          <p:cNvGrpSpPr/>
          <p:nvPr/>
        </p:nvGrpSpPr>
        <p:grpSpPr>
          <a:xfrm>
            <a:off x="0" y="6010656"/>
            <a:ext cx="12192000" cy="847344"/>
            <a:chOff x="0" y="6010656"/>
            <a:chExt cx="12192000" cy="847344"/>
          </a:xfrm>
        </p:grpSpPr>
        <p:sp>
          <p:nvSpPr>
            <p:cNvPr id="25" name="Rectangle 11">
              <a:extLst>
                <a:ext uri="{FF2B5EF4-FFF2-40B4-BE49-F238E27FC236}">
                  <a16:creationId xmlns:a16="http://schemas.microsoft.com/office/drawing/2014/main" id="{49C55E4A-B962-9944-52A5-BFA8318CBD2C}"/>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6" name="Picture 25" descr="A picture containing text, font, graphics, logo&#10;&#10;Description automatically generated">
              <a:extLst>
                <a:ext uri="{FF2B5EF4-FFF2-40B4-BE49-F238E27FC236}">
                  <a16:creationId xmlns:a16="http://schemas.microsoft.com/office/drawing/2014/main" id="{DB0C1C26-17CB-9A4D-5842-90B7A111379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Tree>
    <p:extLst>
      <p:ext uri="{BB962C8B-B14F-4D97-AF65-F5344CB8AC3E}">
        <p14:creationId xmlns:p14="http://schemas.microsoft.com/office/powerpoint/2010/main" val="2292841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D85966-6BD4-67E2-3F65-20D2D80DEA6F}"/>
              </a:ext>
            </a:extLst>
          </p:cNvPr>
          <p:cNvSpPr txBox="1"/>
          <p:nvPr/>
        </p:nvSpPr>
        <p:spPr>
          <a:xfrm>
            <a:off x="455937" y="281555"/>
            <a:ext cx="11736063" cy="707886"/>
          </a:xfrm>
          <a:prstGeom prst="rect">
            <a:avLst/>
          </a:prstGeom>
          <a:noFill/>
        </p:spPr>
        <p:txBody>
          <a:bodyPr wrap="square" rtlCol="0">
            <a:spAutoFit/>
          </a:bodyPr>
          <a:lstStyle/>
          <a:p>
            <a:pPr marL="0" marR="0" indent="0" algn="l">
              <a:spcBef>
                <a:spcPts val="0"/>
              </a:spcBef>
              <a:spcAft>
                <a:spcPts val="1000"/>
              </a:spcAft>
            </a:pPr>
            <a:r>
              <a:rPr lang="en-US" sz="4000" b="1" kern="1400" dirty="0">
                <a:ln>
                  <a:noFill/>
                </a:ln>
                <a:solidFill>
                  <a:schemeClr val="bg2">
                    <a:lumMod val="10000"/>
                  </a:schemeClr>
                </a:solidFill>
                <a:effectLst/>
                <a:latin typeface="Roboto" panose="02000000000000000000" pitchFamily="2" charset="0"/>
              </a:rPr>
              <a:t>Cities for a sustainable future </a:t>
            </a:r>
            <a:r>
              <a:rPr lang="en-US" sz="2800" b="1" kern="1400" dirty="0">
                <a:ln>
                  <a:noFill/>
                </a:ln>
                <a:solidFill>
                  <a:schemeClr val="bg2">
                    <a:lumMod val="10000"/>
                  </a:schemeClr>
                </a:solidFill>
                <a:effectLst/>
                <a:latin typeface="Roboto" panose="02000000000000000000" pitchFamily="2" charset="0"/>
              </a:rPr>
              <a:t>- what does EDD focus on ?</a:t>
            </a:r>
            <a:endParaRPr lang="en-US" sz="2800" b="1" kern="1400" dirty="0">
              <a:solidFill>
                <a:schemeClr val="bg2">
                  <a:lumMod val="10000"/>
                </a:schemeClr>
              </a:solidFill>
              <a:latin typeface="Roboto" panose="02000000000000000000" pitchFamily="2" charset="0"/>
            </a:endParaRPr>
          </a:p>
        </p:txBody>
      </p:sp>
      <p:pic>
        <p:nvPicPr>
          <p:cNvPr id="34818" name="Picture 2" descr="Placeholder image">
            <a:extLst>
              <a:ext uri="{FF2B5EF4-FFF2-40B4-BE49-F238E27FC236}">
                <a16:creationId xmlns:a16="http://schemas.microsoft.com/office/drawing/2014/main" id="{55FBAE56-E0AB-7C4D-7249-D012E0A4F5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051" y="1974447"/>
            <a:ext cx="2474002" cy="2474002"/>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a:extLst>
              <a:ext uri="{FF2B5EF4-FFF2-40B4-BE49-F238E27FC236}">
                <a16:creationId xmlns:a16="http://schemas.microsoft.com/office/drawing/2014/main" id="{A72BD3B4-E836-9F7C-311E-6DCD464738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90403" y="2088169"/>
            <a:ext cx="1695897" cy="2346525"/>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a:extLst>
              <a:ext uri="{FF2B5EF4-FFF2-40B4-BE49-F238E27FC236}">
                <a16:creationId xmlns:a16="http://schemas.microsoft.com/office/drawing/2014/main" id="{A785047A-F4A5-0B7E-F34C-0A61DFDE042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4286" y="2123191"/>
            <a:ext cx="1652817" cy="2286917"/>
          </a:xfrm>
          <a:prstGeom prst="rect">
            <a:avLst/>
          </a:prstGeom>
          <a:noFill/>
          <a:extLst>
            <a:ext uri="{909E8E84-426E-40DD-AFC4-6F175D3DCCD1}">
              <a14:hiddenFill xmlns:a14="http://schemas.microsoft.com/office/drawing/2010/main">
                <a:solidFill>
                  <a:srgbClr val="FFFFFF"/>
                </a:solidFill>
              </a14:hiddenFill>
            </a:ext>
          </a:extLst>
        </p:spPr>
      </p:pic>
      <p:sp>
        <p:nvSpPr>
          <p:cNvPr id="11" name="!!Bluebox">
            <a:extLst>
              <a:ext uri="{FF2B5EF4-FFF2-40B4-BE49-F238E27FC236}">
                <a16:creationId xmlns:a16="http://schemas.microsoft.com/office/drawing/2014/main" id="{C867D0BC-195F-B3A1-BB3B-8FBBF1C03DBB}"/>
              </a:ext>
            </a:extLst>
          </p:cNvPr>
          <p:cNvSpPr/>
          <p:nvPr/>
        </p:nvSpPr>
        <p:spPr>
          <a:xfrm>
            <a:off x="532137" y="1326372"/>
            <a:ext cx="6016871"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0">
            <a:extLst>
              <a:ext uri="{FF2B5EF4-FFF2-40B4-BE49-F238E27FC236}">
                <a16:creationId xmlns:a16="http://schemas.microsoft.com/office/drawing/2014/main" id="{6635BBC2-3388-B835-08C3-0966212DA670}"/>
              </a:ext>
            </a:extLst>
          </p:cNvPr>
          <p:cNvSpPr txBox="1">
            <a:spLocks noChangeArrowheads="1"/>
          </p:cNvSpPr>
          <p:nvPr/>
        </p:nvSpPr>
        <p:spPr bwMode="auto">
          <a:xfrm>
            <a:off x="589793" y="1465998"/>
            <a:ext cx="5582407" cy="469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1" i="0" u="none" strike="noStrike" cap="none" normalizeH="0" baseline="0">
                <a:ln>
                  <a:noFill/>
                </a:ln>
                <a:solidFill>
                  <a:schemeClr val="bg1"/>
                </a:solidFill>
                <a:effectLst/>
              </a:rPr>
              <a:t>SDG localization and voluntary local reviews</a:t>
            </a:r>
            <a:endParaRPr kumimoji="0" lang="en-US" altLang="en-US" sz="4000" b="0" i="0" u="none" strike="noStrike" cap="none" normalizeH="0" baseline="0">
              <a:ln>
                <a:noFill/>
              </a:ln>
              <a:solidFill>
                <a:schemeClr val="bg1"/>
              </a:solidFill>
              <a:effectLst/>
            </a:endParaRPr>
          </a:p>
        </p:txBody>
      </p:sp>
      <p:pic>
        <p:nvPicPr>
          <p:cNvPr id="34824" name="Picture 8" descr="2019">
            <a:extLst>
              <a:ext uri="{FF2B5EF4-FFF2-40B4-BE49-F238E27FC236}">
                <a16:creationId xmlns:a16="http://schemas.microsoft.com/office/drawing/2014/main" id="{FD3498DE-3806-3719-6A1B-8BB5675D000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81694" y="2084750"/>
            <a:ext cx="1697964" cy="2349944"/>
          </a:xfrm>
          <a:prstGeom prst="rect">
            <a:avLst/>
          </a:prstGeom>
          <a:noFill/>
          <a:extLst>
            <a:ext uri="{909E8E84-426E-40DD-AFC4-6F175D3DCCD1}">
              <a14:hiddenFill xmlns:a14="http://schemas.microsoft.com/office/drawing/2010/main">
                <a:solidFill>
                  <a:srgbClr val="FFFFFF"/>
                </a:solidFill>
              </a14:hiddenFill>
            </a:ext>
          </a:extLst>
        </p:spPr>
      </p:pic>
      <p:pic>
        <p:nvPicPr>
          <p:cNvPr id="34826" name="Picture 10" descr="IUC-Asia engaging with key urban development experts at the Seventh ...">
            <a:extLst>
              <a:ext uri="{FF2B5EF4-FFF2-40B4-BE49-F238E27FC236}">
                <a16:creationId xmlns:a16="http://schemas.microsoft.com/office/drawing/2014/main" id="{B553DFD6-FB9B-A0C6-F6D7-141DE22A38B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877747" y="2205506"/>
            <a:ext cx="2509060" cy="1713181"/>
          </a:xfrm>
          <a:prstGeom prst="rect">
            <a:avLst/>
          </a:prstGeom>
          <a:noFill/>
          <a:extLst>
            <a:ext uri="{909E8E84-426E-40DD-AFC4-6F175D3DCCD1}">
              <a14:hiddenFill xmlns:a14="http://schemas.microsoft.com/office/drawing/2010/main">
                <a:solidFill>
                  <a:srgbClr val="FFFFFF"/>
                </a:solidFill>
              </a14:hiddenFill>
            </a:ext>
          </a:extLst>
        </p:spPr>
      </p:pic>
      <p:sp>
        <p:nvSpPr>
          <p:cNvPr id="33" name="!!Bluebox">
            <a:extLst>
              <a:ext uri="{FF2B5EF4-FFF2-40B4-BE49-F238E27FC236}">
                <a16:creationId xmlns:a16="http://schemas.microsoft.com/office/drawing/2014/main" id="{8CF23E82-0A1E-231A-4AB7-B64299C1201C}"/>
              </a:ext>
            </a:extLst>
          </p:cNvPr>
          <p:cNvSpPr/>
          <p:nvPr/>
        </p:nvSpPr>
        <p:spPr>
          <a:xfrm>
            <a:off x="6646738" y="1296964"/>
            <a:ext cx="2118449" cy="57974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Box 10">
            <a:extLst>
              <a:ext uri="{FF2B5EF4-FFF2-40B4-BE49-F238E27FC236}">
                <a16:creationId xmlns:a16="http://schemas.microsoft.com/office/drawing/2014/main" id="{5F582C70-23C0-50C8-8540-2088F95E4FE4}"/>
              </a:ext>
            </a:extLst>
          </p:cNvPr>
          <p:cNvSpPr txBox="1">
            <a:spLocks noChangeArrowheads="1"/>
          </p:cNvSpPr>
          <p:nvPr/>
        </p:nvSpPr>
        <p:spPr bwMode="auto">
          <a:xfrm>
            <a:off x="6849265" y="1360669"/>
            <a:ext cx="1766763" cy="226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lang="en-US" altLang="en-US" b="1">
                <a:solidFill>
                  <a:schemeClr val="bg1"/>
                </a:solidFill>
              </a:rPr>
              <a:t>F</a:t>
            </a:r>
            <a:r>
              <a:rPr kumimoji="0" lang="en-US" altLang="en-US" b="1" i="0" u="none" strike="noStrike" cap="none" normalizeH="0" baseline="0">
                <a:ln>
                  <a:noFill/>
                </a:ln>
                <a:solidFill>
                  <a:schemeClr val="bg1"/>
                </a:solidFill>
                <a:effectLst/>
              </a:rPr>
              <a:t>lagship reports on cities</a:t>
            </a:r>
            <a:endParaRPr kumimoji="0" lang="en-US" altLang="en-US" sz="4000" b="0" i="0" u="none" strike="noStrike" cap="none" normalizeH="0" baseline="0">
              <a:ln>
                <a:noFill/>
              </a:ln>
              <a:solidFill>
                <a:schemeClr val="bg1"/>
              </a:solidFill>
              <a:effectLst/>
            </a:endParaRPr>
          </a:p>
        </p:txBody>
      </p:sp>
      <p:sp>
        <p:nvSpPr>
          <p:cNvPr id="42" name="!!Bluebox">
            <a:extLst>
              <a:ext uri="{FF2B5EF4-FFF2-40B4-BE49-F238E27FC236}">
                <a16:creationId xmlns:a16="http://schemas.microsoft.com/office/drawing/2014/main" id="{3A9B9335-3A11-AA8B-C470-0CA24958DD70}"/>
              </a:ext>
            </a:extLst>
          </p:cNvPr>
          <p:cNvSpPr/>
          <p:nvPr/>
        </p:nvSpPr>
        <p:spPr>
          <a:xfrm>
            <a:off x="8844872" y="1317127"/>
            <a:ext cx="2509060" cy="57974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10">
            <a:extLst>
              <a:ext uri="{FF2B5EF4-FFF2-40B4-BE49-F238E27FC236}">
                <a16:creationId xmlns:a16="http://schemas.microsoft.com/office/drawing/2014/main" id="{63BAD9B0-48CC-A269-C170-10F692915AD4}"/>
              </a:ext>
            </a:extLst>
          </p:cNvPr>
          <p:cNvSpPr txBox="1">
            <a:spLocks noChangeArrowheads="1"/>
          </p:cNvSpPr>
          <p:nvPr/>
        </p:nvSpPr>
        <p:spPr bwMode="auto">
          <a:xfrm>
            <a:off x="9246971" y="1366318"/>
            <a:ext cx="1766763" cy="226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lang="en-US" altLang="en-US" b="1">
                <a:solidFill>
                  <a:schemeClr val="bg1"/>
                </a:solidFill>
              </a:rPr>
              <a:t>Asia-Pacific Urban Forum</a:t>
            </a:r>
          </a:p>
        </p:txBody>
      </p:sp>
      <p:sp>
        <p:nvSpPr>
          <p:cNvPr id="3" name="!!Bluebox">
            <a:extLst>
              <a:ext uri="{FF2B5EF4-FFF2-40B4-BE49-F238E27FC236}">
                <a16:creationId xmlns:a16="http://schemas.microsoft.com/office/drawing/2014/main" id="{C8DF3717-03AF-7471-178C-9ACD40F492E9}"/>
              </a:ext>
            </a:extLst>
          </p:cNvPr>
          <p:cNvSpPr/>
          <p:nvPr/>
        </p:nvSpPr>
        <p:spPr>
          <a:xfrm>
            <a:off x="532137" y="5079196"/>
            <a:ext cx="10633997" cy="670414"/>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AF38C5E-870D-0DD2-87E7-464EBFD4B24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2137" y="4608825"/>
            <a:ext cx="3004891" cy="1689426"/>
          </a:xfrm>
          <a:prstGeom prst="rect">
            <a:avLst/>
          </a:prstGeom>
        </p:spPr>
      </p:pic>
      <p:sp>
        <p:nvSpPr>
          <p:cNvPr id="10" name="Text Box 10">
            <a:extLst>
              <a:ext uri="{FF2B5EF4-FFF2-40B4-BE49-F238E27FC236}">
                <a16:creationId xmlns:a16="http://schemas.microsoft.com/office/drawing/2014/main" id="{1A11D0AD-20DB-0FBD-A669-A92DB9E1890F}"/>
              </a:ext>
            </a:extLst>
          </p:cNvPr>
          <p:cNvSpPr txBox="1">
            <a:spLocks noChangeArrowheads="1"/>
          </p:cNvSpPr>
          <p:nvPr/>
        </p:nvSpPr>
        <p:spPr bwMode="auto">
          <a:xfrm>
            <a:off x="4190969" y="5181907"/>
            <a:ext cx="6975165" cy="469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80000"/>
              </a:lnSpc>
              <a:spcBef>
                <a:spcPct val="0"/>
              </a:spcBef>
              <a:spcAft>
                <a:spcPct val="0"/>
              </a:spcAft>
              <a:buClrTx/>
              <a:buSzTx/>
              <a:buFontTx/>
              <a:buNone/>
              <a:tabLst/>
            </a:pPr>
            <a:r>
              <a:rPr kumimoji="0" lang="en-US" altLang="en-US" b="1" i="0" u="none" strike="noStrike" cap="none" normalizeH="0" baseline="0" dirty="0">
                <a:ln>
                  <a:noFill/>
                </a:ln>
                <a:solidFill>
                  <a:schemeClr val="bg1"/>
                </a:solidFill>
                <a:effectLst/>
              </a:rPr>
              <a:t>Urban Gateway (e-learning resources available to explore POLICY PATHWAYS towards a sustainable urban future.)</a:t>
            </a:r>
            <a:endParaRPr kumimoji="0" lang="en-US" altLang="en-US" sz="4000" b="0" i="0" u="none" strike="noStrike" cap="none" normalizeH="0" baseline="0" dirty="0">
              <a:ln>
                <a:noFill/>
              </a:ln>
              <a:solidFill>
                <a:schemeClr val="bg1"/>
              </a:solidFill>
              <a:effectLst/>
            </a:endParaRPr>
          </a:p>
        </p:txBody>
      </p:sp>
      <p:grpSp>
        <p:nvGrpSpPr>
          <p:cNvPr id="6" name="Group 5">
            <a:extLst>
              <a:ext uri="{FF2B5EF4-FFF2-40B4-BE49-F238E27FC236}">
                <a16:creationId xmlns:a16="http://schemas.microsoft.com/office/drawing/2014/main" id="{5C356D24-8794-0431-F0BF-6B3BD37E58C3}"/>
              </a:ext>
            </a:extLst>
          </p:cNvPr>
          <p:cNvGrpSpPr/>
          <p:nvPr/>
        </p:nvGrpSpPr>
        <p:grpSpPr>
          <a:xfrm>
            <a:off x="0" y="6010656"/>
            <a:ext cx="12192000" cy="847344"/>
            <a:chOff x="0" y="6010656"/>
            <a:chExt cx="12192000" cy="847344"/>
          </a:xfrm>
        </p:grpSpPr>
        <p:sp>
          <p:nvSpPr>
            <p:cNvPr id="13" name="Rectangle 11">
              <a:extLst>
                <a:ext uri="{FF2B5EF4-FFF2-40B4-BE49-F238E27FC236}">
                  <a16:creationId xmlns:a16="http://schemas.microsoft.com/office/drawing/2014/main" id="{BFFA01A5-F9FF-2EA8-5B75-23A1BD7A3D52}"/>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4" name="Picture 13" descr="A picture containing text, font, graphics, logo&#10;&#10;Description automatically generated">
              <a:extLst>
                <a:ext uri="{FF2B5EF4-FFF2-40B4-BE49-F238E27FC236}">
                  <a16:creationId xmlns:a16="http://schemas.microsoft.com/office/drawing/2014/main" id="{6E44CFD5-35E4-7AA9-8466-C262AB97B74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
        <p:nvSpPr>
          <p:cNvPr id="16" name="!!Greenbox">
            <a:extLst>
              <a:ext uri="{FF2B5EF4-FFF2-40B4-BE49-F238E27FC236}">
                <a16:creationId xmlns:a16="http://schemas.microsoft.com/office/drawing/2014/main" id="{F0D0DF69-F02E-07AE-2481-D0A83A6861A3}"/>
              </a:ext>
            </a:extLst>
          </p:cNvPr>
          <p:cNvSpPr/>
          <p:nvPr/>
        </p:nvSpPr>
        <p:spPr>
          <a:xfrm rot="16200000" flipH="1">
            <a:off x="11682800"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urquoisebox">
            <a:extLst>
              <a:ext uri="{FF2B5EF4-FFF2-40B4-BE49-F238E27FC236}">
                <a16:creationId xmlns:a16="http://schemas.microsoft.com/office/drawing/2014/main" id="{F294BE45-C57D-5B16-3890-C782211EE07F}"/>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Bluebox">
            <a:extLst>
              <a:ext uri="{FF2B5EF4-FFF2-40B4-BE49-F238E27FC236}">
                <a16:creationId xmlns:a16="http://schemas.microsoft.com/office/drawing/2014/main" id="{2F0B70CD-E997-0299-D99D-2AB70C147EBC}"/>
              </a:ext>
            </a:extLst>
          </p:cNvPr>
          <p:cNvSpPr/>
          <p:nvPr/>
        </p:nvSpPr>
        <p:spPr>
          <a:xfrm rot="16200000" flipH="1">
            <a:off x="1168396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Lakebox">
            <a:extLst>
              <a:ext uri="{FF2B5EF4-FFF2-40B4-BE49-F238E27FC236}">
                <a16:creationId xmlns:a16="http://schemas.microsoft.com/office/drawing/2014/main" id="{5A55D70D-D076-AC4F-EA7C-3E1B2C1CB658}"/>
              </a:ext>
            </a:extLst>
          </p:cNvPr>
          <p:cNvSpPr/>
          <p:nvPr/>
        </p:nvSpPr>
        <p:spPr>
          <a:xfrm rot="16200000" flipH="1">
            <a:off x="11237722"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TextBox 20">
            <a:extLst>
              <a:ext uri="{FF2B5EF4-FFF2-40B4-BE49-F238E27FC236}">
                <a16:creationId xmlns:a16="http://schemas.microsoft.com/office/drawing/2014/main" id="{A7679D67-B9DB-6FC2-794F-3200EE52E9AD}"/>
              </a:ext>
            </a:extLst>
          </p:cNvPr>
          <p:cNvSpPr txBox="1"/>
          <p:nvPr/>
        </p:nvSpPr>
        <p:spPr>
          <a:xfrm rot="16200000" flipH="1">
            <a:off x="1180108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07F84FAA-1EFB-3011-2091-4C16463BE449}"/>
              </a:ext>
            </a:extLst>
          </p:cNvPr>
          <p:cNvSpPr txBox="1"/>
          <p:nvPr/>
        </p:nvSpPr>
        <p:spPr>
          <a:xfrm rot="16200000" flipH="1">
            <a:off x="11799924"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F30A0005-3FDA-87A8-F847-ECFB4D9B440B}"/>
              </a:ext>
            </a:extLst>
          </p:cNvPr>
          <p:cNvSpPr txBox="1"/>
          <p:nvPr/>
        </p:nvSpPr>
        <p:spPr>
          <a:xfrm rot="16200000" flipH="1">
            <a:off x="11541633"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C3DBC3EA-1B62-7739-C1B2-01A56318EE65}"/>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5" name="Picture 24">
            <a:extLst>
              <a:ext uri="{FF2B5EF4-FFF2-40B4-BE49-F238E27FC236}">
                <a16:creationId xmlns:a16="http://schemas.microsoft.com/office/drawing/2014/main" id="{78A05B17-6D8F-AE79-AFA4-48390ED59DD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3353711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Bluebox">
            <a:extLst>
              <a:ext uri="{FF2B5EF4-FFF2-40B4-BE49-F238E27FC236}">
                <a16:creationId xmlns:a16="http://schemas.microsoft.com/office/drawing/2014/main" id="{9D96E211-772C-EB86-D1C7-2C266DD3AA70}"/>
              </a:ext>
            </a:extLst>
          </p:cNvPr>
          <p:cNvSpPr/>
          <p:nvPr/>
        </p:nvSpPr>
        <p:spPr>
          <a:xfrm>
            <a:off x="419099" y="1177918"/>
            <a:ext cx="2377441"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Bluebox">
            <a:extLst>
              <a:ext uri="{FF2B5EF4-FFF2-40B4-BE49-F238E27FC236}">
                <a16:creationId xmlns:a16="http://schemas.microsoft.com/office/drawing/2014/main" id="{8CAA65F5-10B2-BA51-94C0-0EEF4C60C8B9}"/>
              </a:ext>
            </a:extLst>
          </p:cNvPr>
          <p:cNvSpPr/>
          <p:nvPr/>
        </p:nvSpPr>
        <p:spPr>
          <a:xfrm>
            <a:off x="2929929" y="1177918"/>
            <a:ext cx="3388835"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luebox">
            <a:extLst>
              <a:ext uri="{FF2B5EF4-FFF2-40B4-BE49-F238E27FC236}">
                <a16:creationId xmlns:a16="http://schemas.microsoft.com/office/drawing/2014/main" id="{C0F09537-C7F8-A921-4401-D27040571172}"/>
              </a:ext>
            </a:extLst>
          </p:cNvPr>
          <p:cNvSpPr/>
          <p:nvPr/>
        </p:nvSpPr>
        <p:spPr>
          <a:xfrm>
            <a:off x="6374358" y="1177918"/>
            <a:ext cx="2492466"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Bluebox">
            <a:extLst>
              <a:ext uri="{FF2B5EF4-FFF2-40B4-BE49-F238E27FC236}">
                <a16:creationId xmlns:a16="http://schemas.microsoft.com/office/drawing/2014/main" id="{D0F29F7D-FA7B-299E-87C4-8F1DF2093BC6}"/>
              </a:ext>
            </a:extLst>
          </p:cNvPr>
          <p:cNvSpPr/>
          <p:nvPr/>
        </p:nvSpPr>
        <p:spPr>
          <a:xfrm>
            <a:off x="9005389" y="1177918"/>
            <a:ext cx="2511249"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Bluebox">
            <a:extLst>
              <a:ext uri="{FF2B5EF4-FFF2-40B4-BE49-F238E27FC236}">
                <a16:creationId xmlns:a16="http://schemas.microsoft.com/office/drawing/2014/main" id="{5F7BCF11-2EEF-9E03-F19D-803675F8EFF8}"/>
              </a:ext>
            </a:extLst>
          </p:cNvPr>
          <p:cNvSpPr/>
          <p:nvPr/>
        </p:nvSpPr>
        <p:spPr>
          <a:xfrm>
            <a:off x="1748716" y="3763888"/>
            <a:ext cx="2552300"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Bluebox">
            <a:extLst>
              <a:ext uri="{FF2B5EF4-FFF2-40B4-BE49-F238E27FC236}">
                <a16:creationId xmlns:a16="http://schemas.microsoft.com/office/drawing/2014/main" id="{A47747F7-8AFF-5839-0032-071FB2E61903}"/>
              </a:ext>
            </a:extLst>
          </p:cNvPr>
          <p:cNvSpPr/>
          <p:nvPr/>
        </p:nvSpPr>
        <p:spPr>
          <a:xfrm>
            <a:off x="4473540" y="3763888"/>
            <a:ext cx="2511249"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Bluebox">
            <a:extLst>
              <a:ext uri="{FF2B5EF4-FFF2-40B4-BE49-F238E27FC236}">
                <a16:creationId xmlns:a16="http://schemas.microsoft.com/office/drawing/2014/main" id="{32C0FB4D-3F15-D08A-F4E6-44019B9EDCB7}"/>
              </a:ext>
            </a:extLst>
          </p:cNvPr>
          <p:cNvSpPr/>
          <p:nvPr/>
        </p:nvSpPr>
        <p:spPr>
          <a:xfrm>
            <a:off x="7311336" y="3763888"/>
            <a:ext cx="2511249"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D85966-6BD4-67E2-3F65-20D2D80DEA6F}"/>
              </a:ext>
            </a:extLst>
          </p:cNvPr>
          <p:cNvSpPr txBox="1"/>
          <p:nvPr/>
        </p:nvSpPr>
        <p:spPr>
          <a:xfrm>
            <a:off x="246387" y="376805"/>
            <a:ext cx="11736063" cy="707886"/>
          </a:xfrm>
          <a:prstGeom prst="rect">
            <a:avLst/>
          </a:prstGeom>
          <a:noFill/>
        </p:spPr>
        <p:txBody>
          <a:bodyPr wrap="square" rtlCol="0">
            <a:spAutoFit/>
          </a:bodyPr>
          <a:lstStyle/>
          <a:p>
            <a:pPr marL="0" marR="0" indent="0" algn="l">
              <a:spcBef>
                <a:spcPts val="0"/>
              </a:spcBef>
              <a:spcAft>
                <a:spcPts val="1000"/>
              </a:spcAft>
            </a:pPr>
            <a:r>
              <a:rPr lang="en-US" sz="4000" b="1" kern="1400" dirty="0">
                <a:ln>
                  <a:noFill/>
                </a:ln>
                <a:solidFill>
                  <a:schemeClr val="bg2">
                    <a:lumMod val="10000"/>
                  </a:schemeClr>
                </a:solidFill>
                <a:effectLst/>
                <a:latin typeface="Roboto" panose="02000000000000000000" pitchFamily="2" charset="0"/>
              </a:rPr>
              <a:t>Cities for a sustainable future </a:t>
            </a:r>
            <a:r>
              <a:rPr lang="en-US" sz="2800" b="1" kern="1400" dirty="0">
                <a:ln>
                  <a:noFill/>
                </a:ln>
                <a:solidFill>
                  <a:schemeClr val="bg2">
                    <a:lumMod val="10000"/>
                  </a:schemeClr>
                </a:solidFill>
                <a:effectLst/>
                <a:latin typeface="Roboto" panose="02000000000000000000" pitchFamily="2" charset="0"/>
              </a:rPr>
              <a:t>- what does EDD focus on ?</a:t>
            </a:r>
            <a:endParaRPr lang="en-US" sz="2800" b="1" kern="1400" dirty="0">
              <a:solidFill>
                <a:schemeClr val="bg2">
                  <a:lumMod val="10000"/>
                </a:schemeClr>
              </a:solidFill>
              <a:latin typeface="Roboto" panose="02000000000000000000" pitchFamily="2" charset="0"/>
            </a:endParaRPr>
          </a:p>
        </p:txBody>
      </p:sp>
      <p:pic>
        <p:nvPicPr>
          <p:cNvPr id="34828" name="Picture 12" descr="Smart Cities">
            <a:extLst>
              <a:ext uri="{FF2B5EF4-FFF2-40B4-BE49-F238E27FC236}">
                <a16:creationId xmlns:a16="http://schemas.microsoft.com/office/drawing/2014/main" id="{B994E220-ACD6-2FDA-7753-55FD4188E2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100" y="1857375"/>
            <a:ext cx="2377440" cy="175066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BF3CEDD6-54DD-A8F8-3159-86E9044DF9FE}"/>
              </a:ext>
            </a:extLst>
          </p:cNvPr>
          <p:cNvSpPr txBox="1"/>
          <p:nvPr/>
        </p:nvSpPr>
        <p:spPr>
          <a:xfrm>
            <a:off x="419100" y="1234470"/>
            <a:ext cx="2187121"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Smart Cities Innovation Lab</a:t>
            </a:r>
          </a:p>
        </p:txBody>
      </p:sp>
      <p:pic>
        <p:nvPicPr>
          <p:cNvPr id="34830" name="Picture 14" descr="Placeholder image">
            <a:extLst>
              <a:ext uri="{FF2B5EF4-FFF2-40B4-BE49-F238E27FC236}">
                <a16:creationId xmlns:a16="http://schemas.microsoft.com/office/drawing/2014/main" id="{E86F729B-A920-327B-E1DC-03334F97A3C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5391" y="1866766"/>
            <a:ext cx="3122617" cy="1750659"/>
          </a:xfrm>
          <a:prstGeom prst="rect">
            <a:avLst/>
          </a:prstGeom>
          <a:noFill/>
          <a:extLst>
            <a:ext uri="{909E8E84-426E-40DD-AFC4-6F175D3DCCD1}">
              <a14:hiddenFill xmlns:a14="http://schemas.microsoft.com/office/drawing/2010/main">
                <a:solidFill>
                  <a:srgbClr val="FFFFFF"/>
                </a:solidFill>
              </a14:hiddenFill>
            </a:ext>
          </a:extLst>
        </p:spPr>
      </p:pic>
      <p:pic>
        <p:nvPicPr>
          <p:cNvPr id="34832" name="Picture 16">
            <a:extLst>
              <a:ext uri="{FF2B5EF4-FFF2-40B4-BE49-F238E27FC236}">
                <a16:creationId xmlns:a16="http://schemas.microsoft.com/office/drawing/2014/main" id="{04B51B77-E03F-01DE-6B85-3712EFE5E45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19868" y="1866766"/>
            <a:ext cx="2377438" cy="1750659"/>
          </a:xfrm>
          <a:prstGeom prst="rect">
            <a:avLst/>
          </a:prstGeom>
          <a:noFill/>
          <a:extLst>
            <a:ext uri="{909E8E84-426E-40DD-AFC4-6F175D3DCCD1}">
              <a14:hiddenFill xmlns:a14="http://schemas.microsoft.com/office/drawing/2010/main">
                <a:solidFill>
                  <a:srgbClr val="FFFFFF"/>
                </a:solidFill>
              </a14:hiddenFill>
            </a:ext>
          </a:extLst>
        </p:spPr>
      </p:pic>
      <p:pic>
        <p:nvPicPr>
          <p:cNvPr id="34834" name="Picture 18">
            <a:extLst>
              <a:ext uri="{FF2B5EF4-FFF2-40B4-BE49-F238E27FC236}">
                <a16:creationId xmlns:a16="http://schemas.microsoft.com/office/drawing/2014/main" id="{1DFA4C6C-8AAF-02CB-2637-F830E7F35C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65722" y="1874900"/>
            <a:ext cx="2384213" cy="1755648"/>
          </a:xfrm>
          <a:prstGeom prst="rect">
            <a:avLst/>
          </a:prstGeom>
          <a:noFill/>
          <a:extLst>
            <a:ext uri="{909E8E84-426E-40DD-AFC4-6F175D3DCCD1}">
              <a14:hiddenFill xmlns:a14="http://schemas.microsoft.com/office/drawing/2010/main">
                <a:solidFill>
                  <a:srgbClr val="FFFFFF"/>
                </a:solidFill>
              </a14:hiddenFill>
            </a:ext>
          </a:extLst>
        </p:spPr>
      </p:pic>
      <p:pic>
        <p:nvPicPr>
          <p:cNvPr id="34836" name="Picture 20" descr="Leave no one behind">
            <a:extLst>
              <a:ext uri="{FF2B5EF4-FFF2-40B4-BE49-F238E27FC236}">
                <a16:creationId xmlns:a16="http://schemas.microsoft.com/office/drawing/2014/main" id="{9F3B15E7-B67A-23FC-0747-DE8FD391AA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38368" y="4432926"/>
            <a:ext cx="2383058" cy="1755648"/>
          </a:xfrm>
          <a:prstGeom prst="rect">
            <a:avLst/>
          </a:prstGeom>
          <a:noFill/>
          <a:extLst>
            <a:ext uri="{909E8E84-426E-40DD-AFC4-6F175D3DCCD1}">
              <a14:hiddenFill xmlns:a14="http://schemas.microsoft.com/office/drawing/2010/main">
                <a:solidFill>
                  <a:srgbClr val="FFFFFF"/>
                </a:solidFill>
              </a14:hiddenFill>
            </a:ext>
          </a:extLst>
        </p:spPr>
      </p:pic>
      <p:pic>
        <p:nvPicPr>
          <p:cNvPr id="34838" name="Picture 22" descr="New urban agenda">
            <a:extLst>
              <a:ext uri="{FF2B5EF4-FFF2-40B4-BE49-F238E27FC236}">
                <a16:creationId xmlns:a16="http://schemas.microsoft.com/office/drawing/2014/main" id="{06A86129-40F4-9065-2A2E-D32C8C7581D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91367" y="4427937"/>
            <a:ext cx="2383058" cy="1755648"/>
          </a:xfrm>
          <a:prstGeom prst="rect">
            <a:avLst/>
          </a:prstGeom>
          <a:noFill/>
          <a:extLst>
            <a:ext uri="{909E8E84-426E-40DD-AFC4-6F175D3DCCD1}">
              <a14:hiddenFill xmlns:a14="http://schemas.microsoft.com/office/drawing/2010/main">
                <a:solidFill>
                  <a:srgbClr val="FFFFFF"/>
                </a:solidFill>
              </a14:hiddenFill>
            </a:ext>
          </a:extLst>
        </p:spPr>
      </p:pic>
      <p:pic>
        <p:nvPicPr>
          <p:cNvPr id="34840" name="Picture 24" descr="Closing the loop">
            <a:extLst>
              <a:ext uri="{FF2B5EF4-FFF2-40B4-BE49-F238E27FC236}">
                <a16:creationId xmlns:a16="http://schemas.microsoft.com/office/drawing/2014/main" id="{6BC96FB1-F78B-B86B-BE9D-98436A7C477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93268" y="4425094"/>
            <a:ext cx="2609850" cy="108585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D7EAFB66-AFE8-460A-5556-FA1FF90C39DD}"/>
              </a:ext>
            </a:extLst>
          </p:cNvPr>
          <p:cNvSpPr txBox="1"/>
          <p:nvPr/>
        </p:nvSpPr>
        <p:spPr>
          <a:xfrm>
            <a:off x="3012120" y="1234470"/>
            <a:ext cx="3197107"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Asia Pacific Mayors Academy for Sustainable Urban Development</a:t>
            </a:r>
          </a:p>
        </p:txBody>
      </p:sp>
      <p:sp>
        <p:nvSpPr>
          <p:cNvPr id="46" name="TextBox 45">
            <a:extLst>
              <a:ext uri="{FF2B5EF4-FFF2-40B4-BE49-F238E27FC236}">
                <a16:creationId xmlns:a16="http://schemas.microsoft.com/office/drawing/2014/main" id="{D1EE1EFE-FCDE-5291-214F-4416E1B9FE67}"/>
              </a:ext>
            </a:extLst>
          </p:cNvPr>
          <p:cNvSpPr txBox="1"/>
          <p:nvPr/>
        </p:nvSpPr>
        <p:spPr>
          <a:xfrm>
            <a:off x="6724663" y="1234470"/>
            <a:ext cx="1747199"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Cities and climate change</a:t>
            </a:r>
          </a:p>
        </p:txBody>
      </p:sp>
      <p:sp>
        <p:nvSpPr>
          <p:cNvPr id="47" name="TextBox 46">
            <a:extLst>
              <a:ext uri="{FF2B5EF4-FFF2-40B4-BE49-F238E27FC236}">
                <a16:creationId xmlns:a16="http://schemas.microsoft.com/office/drawing/2014/main" id="{7310B572-3170-4678-A6F6-C74D57880857}"/>
              </a:ext>
            </a:extLst>
          </p:cNvPr>
          <p:cNvSpPr txBox="1"/>
          <p:nvPr/>
        </p:nvSpPr>
        <p:spPr>
          <a:xfrm>
            <a:off x="8906789" y="1234470"/>
            <a:ext cx="2609850"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Forecasting Sustainable Urbanization </a:t>
            </a:r>
          </a:p>
        </p:txBody>
      </p:sp>
      <p:sp>
        <p:nvSpPr>
          <p:cNvPr id="48" name="TextBox 47">
            <a:extLst>
              <a:ext uri="{FF2B5EF4-FFF2-40B4-BE49-F238E27FC236}">
                <a16:creationId xmlns:a16="http://schemas.microsoft.com/office/drawing/2014/main" id="{2B5D7978-E666-E7EA-61F9-DE373D45126B}"/>
              </a:ext>
            </a:extLst>
          </p:cNvPr>
          <p:cNvSpPr txBox="1"/>
          <p:nvPr/>
        </p:nvSpPr>
        <p:spPr>
          <a:xfrm>
            <a:off x="1838368" y="3823948"/>
            <a:ext cx="2377440"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Leave no one behind in South Asian cities</a:t>
            </a:r>
          </a:p>
        </p:txBody>
      </p:sp>
      <p:sp>
        <p:nvSpPr>
          <p:cNvPr id="49" name="TextBox 48">
            <a:extLst>
              <a:ext uri="{FF2B5EF4-FFF2-40B4-BE49-F238E27FC236}">
                <a16:creationId xmlns:a16="http://schemas.microsoft.com/office/drawing/2014/main" id="{926E6AC6-523A-9687-D302-8A977073A0D5}"/>
              </a:ext>
            </a:extLst>
          </p:cNvPr>
          <p:cNvSpPr txBox="1"/>
          <p:nvPr/>
        </p:nvSpPr>
        <p:spPr>
          <a:xfrm>
            <a:off x="4472276" y="3813267"/>
            <a:ext cx="2552300"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Implementation of the New Urban Agenda</a:t>
            </a:r>
          </a:p>
        </p:txBody>
      </p:sp>
      <p:sp>
        <p:nvSpPr>
          <p:cNvPr id="50" name="TextBox 49">
            <a:extLst>
              <a:ext uri="{FF2B5EF4-FFF2-40B4-BE49-F238E27FC236}">
                <a16:creationId xmlns:a16="http://schemas.microsoft.com/office/drawing/2014/main" id="{7D910BDD-D97B-C1B3-9891-0A13062D25FA}"/>
              </a:ext>
            </a:extLst>
          </p:cNvPr>
          <p:cNvSpPr txBox="1"/>
          <p:nvPr/>
        </p:nvSpPr>
        <p:spPr>
          <a:xfrm>
            <a:off x="7311336" y="3880991"/>
            <a:ext cx="2552300" cy="3194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Closing the Loop</a:t>
            </a:r>
          </a:p>
        </p:txBody>
      </p:sp>
      <p:sp>
        <p:nvSpPr>
          <p:cNvPr id="3" name="!!Greenbox">
            <a:extLst>
              <a:ext uri="{FF2B5EF4-FFF2-40B4-BE49-F238E27FC236}">
                <a16:creationId xmlns:a16="http://schemas.microsoft.com/office/drawing/2014/main" id="{DAC67D16-3C09-EE19-0A4B-1D4B9848F326}"/>
              </a:ext>
            </a:extLst>
          </p:cNvPr>
          <p:cNvSpPr/>
          <p:nvPr/>
        </p:nvSpPr>
        <p:spPr>
          <a:xfrm rot="16200000" flipH="1">
            <a:off x="11682800"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urquoisebox">
            <a:extLst>
              <a:ext uri="{FF2B5EF4-FFF2-40B4-BE49-F238E27FC236}">
                <a16:creationId xmlns:a16="http://schemas.microsoft.com/office/drawing/2014/main" id="{3AC82E41-A07E-603A-D7D9-425D7F991AAA}"/>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Bluebox">
            <a:extLst>
              <a:ext uri="{FF2B5EF4-FFF2-40B4-BE49-F238E27FC236}">
                <a16:creationId xmlns:a16="http://schemas.microsoft.com/office/drawing/2014/main" id="{5AE49E5D-85A6-6D5E-0AD9-9BFED69A4792}"/>
              </a:ext>
            </a:extLst>
          </p:cNvPr>
          <p:cNvSpPr/>
          <p:nvPr/>
        </p:nvSpPr>
        <p:spPr>
          <a:xfrm rot="16200000" flipH="1">
            <a:off x="1168396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Lakebox">
            <a:extLst>
              <a:ext uri="{FF2B5EF4-FFF2-40B4-BE49-F238E27FC236}">
                <a16:creationId xmlns:a16="http://schemas.microsoft.com/office/drawing/2014/main" id="{11EB2B94-E82D-6CE5-7D98-DCB319047CA4}"/>
              </a:ext>
            </a:extLst>
          </p:cNvPr>
          <p:cNvSpPr/>
          <p:nvPr/>
        </p:nvSpPr>
        <p:spPr>
          <a:xfrm rot="16200000" flipH="1">
            <a:off x="11237722"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2EC7575A-BDE7-991C-8C53-492ED3D103FE}"/>
              </a:ext>
            </a:extLst>
          </p:cNvPr>
          <p:cNvSpPr txBox="1"/>
          <p:nvPr/>
        </p:nvSpPr>
        <p:spPr>
          <a:xfrm rot="16200000" flipH="1">
            <a:off x="1180108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7429EE3E-CE26-B00C-F295-D04A997BD1C8}"/>
              </a:ext>
            </a:extLst>
          </p:cNvPr>
          <p:cNvSpPr txBox="1"/>
          <p:nvPr/>
        </p:nvSpPr>
        <p:spPr>
          <a:xfrm rot="16200000" flipH="1">
            <a:off x="11799924"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4867CCAD-FA7F-F16C-F665-078A88621AA5}"/>
              </a:ext>
            </a:extLst>
          </p:cNvPr>
          <p:cNvSpPr txBox="1"/>
          <p:nvPr/>
        </p:nvSpPr>
        <p:spPr>
          <a:xfrm rot="16200000" flipH="1">
            <a:off x="11541633"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0074590C-4290-9EC0-5F97-BAF0EAF5E2FC}"/>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6" name="Picture 15">
            <a:extLst>
              <a:ext uri="{FF2B5EF4-FFF2-40B4-BE49-F238E27FC236}">
                <a16:creationId xmlns:a16="http://schemas.microsoft.com/office/drawing/2014/main" id="{0112F7D6-7167-E80B-DFA2-4C5FEE772D7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17" name="Group 16">
            <a:extLst>
              <a:ext uri="{FF2B5EF4-FFF2-40B4-BE49-F238E27FC236}">
                <a16:creationId xmlns:a16="http://schemas.microsoft.com/office/drawing/2014/main" id="{D2C2A931-40AA-E92F-567A-D09356E11407}"/>
              </a:ext>
            </a:extLst>
          </p:cNvPr>
          <p:cNvGrpSpPr/>
          <p:nvPr/>
        </p:nvGrpSpPr>
        <p:grpSpPr>
          <a:xfrm>
            <a:off x="0" y="6010656"/>
            <a:ext cx="12192000" cy="847344"/>
            <a:chOff x="0" y="6010656"/>
            <a:chExt cx="12192000" cy="847344"/>
          </a:xfrm>
        </p:grpSpPr>
        <p:sp>
          <p:nvSpPr>
            <p:cNvPr id="18" name="Rectangle 11">
              <a:extLst>
                <a:ext uri="{FF2B5EF4-FFF2-40B4-BE49-F238E27FC236}">
                  <a16:creationId xmlns:a16="http://schemas.microsoft.com/office/drawing/2014/main" id="{0C30B2A1-A44A-5A2A-9AB6-8B0797E3DD91}"/>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9" name="Picture 18" descr="A picture containing text, font, graphics, logo&#10;&#10;Description automatically generated">
              <a:extLst>
                <a:ext uri="{FF2B5EF4-FFF2-40B4-BE49-F238E27FC236}">
                  <a16:creationId xmlns:a16="http://schemas.microsoft.com/office/drawing/2014/main" id="{69332F3D-9250-41DE-9774-F611C47AD87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Tree>
    <p:extLst>
      <p:ext uri="{BB962C8B-B14F-4D97-AF65-F5344CB8AC3E}">
        <p14:creationId xmlns:p14="http://schemas.microsoft.com/office/powerpoint/2010/main" val="372513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7A724D-6C38-3A31-6F10-89A3EB01C56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1F50FD5A-CA9E-8EBE-25A4-ED1BC3E458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10258" name="Group 10257">
            <a:extLst>
              <a:ext uri="{FF2B5EF4-FFF2-40B4-BE49-F238E27FC236}">
                <a16:creationId xmlns:a16="http://schemas.microsoft.com/office/drawing/2014/main" id="{D0B92A38-F629-4336-21DD-066DE8B3B5A8}"/>
              </a:ext>
            </a:extLst>
          </p:cNvPr>
          <p:cNvGrpSpPr/>
          <p:nvPr/>
        </p:nvGrpSpPr>
        <p:grpSpPr>
          <a:xfrm>
            <a:off x="0" y="6010656"/>
            <a:ext cx="12192000" cy="847344"/>
            <a:chOff x="0" y="6010656"/>
            <a:chExt cx="12192000" cy="847344"/>
          </a:xfrm>
        </p:grpSpPr>
        <p:sp>
          <p:nvSpPr>
            <p:cNvPr id="22" name="Rectangle 11">
              <a:extLst>
                <a:ext uri="{FF2B5EF4-FFF2-40B4-BE49-F238E27FC236}">
                  <a16:creationId xmlns:a16="http://schemas.microsoft.com/office/drawing/2014/main" id="{1BF9AE9E-D504-E69D-F754-35A3D49BED5C}"/>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text, font, graphics, logo&#10;&#10;Description automatically generated">
              <a:extLst>
                <a:ext uri="{FF2B5EF4-FFF2-40B4-BE49-F238E27FC236}">
                  <a16:creationId xmlns:a16="http://schemas.microsoft.com/office/drawing/2014/main" id="{F252C0B0-3827-A7DA-7E4D-BCFC2343A6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2" name="Picture 1">
            <a:extLst>
              <a:ext uri="{FF2B5EF4-FFF2-40B4-BE49-F238E27FC236}">
                <a16:creationId xmlns:a16="http://schemas.microsoft.com/office/drawing/2014/main" id="{8CE8F662-17C3-645B-A972-20E2478B440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65693" y="1066595"/>
            <a:ext cx="6901270" cy="4724809"/>
          </a:xfrm>
          <a:prstGeom prst="rect">
            <a:avLst/>
          </a:prstGeom>
        </p:spPr>
      </p:pic>
      <p:sp>
        <p:nvSpPr>
          <p:cNvPr id="3" name="Text Placeholder 1">
            <a:extLst>
              <a:ext uri="{FF2B5EF4-FFF2-40B4-BE49-F238E27FC236}">
                <a16:creationId xmlns:a16="http://schemas.microsoft.com/office/drawing/2014/main" id="{9896B476-3B05-09AA-4198-F5CEBD5C14B1}"/>
              </a:ext>
            </a:extLst>
          </p:cNvPr>
          <p:cNvSpPr txBox="1">
            <a:spLocks/>
          </p:cNvSpPr>
          <p:nvPr/>
        </p:nvSpPr>
        <p:spPr>
          <a:xfrm>
            <a:off x="66949" y="1121373"/>
            <a:ext cx="5173707" cy="53524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800" b="1" dirty="0">
                <a:solidFill>
                  <a:schemeClr val="accent5">
                    <a:lumMod val="75000"/>
                  </a:schemeClr>
                </a:solidFill>
              </a:rPr>
              <a:t>The United Nations Economic and Social Commission for Asia and the Pacific was established in 1947</a:t>
            </a:r>
          </a:p>
          <a:p>
            <a:r>
              <a:rPr lang="en-US" altLang="ja-JP" sz="1800" dirty="0">
                <a:solidFill>
                  <a:schemeClr val="accent5">
                    <a:lumMod val="75000"/>
                  </a:schemeClr>
                </a:solidFill>
              </a:rPr>
              <a:t>Part of UN Secretariat: 53 member states and 9 associate members</a:t>
            </a:r>
          </a:p>
          <a:p>
            <a:r>
              <a:rPr lang="en-US" altLang="ja-JP" sz="1800" dirty="0">
                <a:solidFill>
                  <a:schemeClr val="accent5">
                    <a:lumMod val="75000"/>
                  </a:schemeClr>
                </a:solidFill>
              </a:rPr>
              <a:t>ESCAP covers the world’s most populous region - two thirds of humanity</a:t>
            </a:r>
          </a:p>
          <a:p>
            <a:r>
              <a:rPr lang="en-US" altLang="ja-JP" sz="1800" dirty="0">
                <a:solidFill>
                  <a:schemeClr val="accent5">
                    <a:lumMod val="75000"/>
                  </a:schemeClr>
                </a:solidFill>
              </a:rPr>
              <a:t>Based in Bangkok, with 4 Sub-regional offices</a:t>
            </a:r>
          </a:p>
          <a:p>
            <a:r>
              <a:rPr lang="en-US" altLang="ja-JP" sz="1800" dirty="0">
                <a:solidFill>
                  <a:schemeClr val="accent5">
                    <a:lumMod val="75000"/>
                  </a:schemeClr>
                </a:solidFill>
              </a:rPr>
              <a:t>ESCAP works to strengthen regional cooperation to promote social &amp; economic development</a:t>
            </a:r>
          </a:p>
          <a:p>
            <a:r>
              <a:rPr lang="en-US" altLang="ja-JP" sz="1800" dirty="0">
                <a:solidFill>
                  <a:schemeClr val="accent5">
                    <a:lumMod val="75000"/>
                  </a:schemeClr>
                </a:solidFill>
              </a:rPr>
              <a:t>Engages with regional and global networks to promote implementation of global agendas on climate and sustainable development</a:t>
            </a:r>
          </a:p>
          <a:p>
            <a:r>
              <a:rPr lang="en-US" altLang="ja-JP" sz="1800" dirty="0">
                <a:solidFill>
                  <a:schemeClr val="accent5">
                    <a:lumMod val="75000"/>
                  </a:schemeClr>
                </a:solidFill>
              </a:rPr>
              <a:t>Assists governments to implement policies that promote sustainable urban development and make efficient use of natural resources</a:t>
            </a:r>
          </a:p>
          <a:p>
            <a:r>
              <a:rPr lang="en-US" altLang="ja-JP" sz="1800" dirty="0">
                <a:solidFill>
                  <a:schemeClr val="accent5">
                    <a:lumMod val="75000"/>
                  </a:schemeClr>
                </a:solidFill>
              </a:rPr>
              <a:t>Develops solutions to create safe, resilient, resource-efficient and sustainable cities and towns across the region</a:t>
            </a:r>
          </a:p>
          <a:p>
            <a:endParaRPr lang="en-US" altLang="ja-JP" sz="1300" dirty="0"/>
          </a:p>
          <a:p>
            <a:pPr marL="0" lvl="1"/>
            <a:endParaRPr lang="en-US" altLang="ja-JP" sz="1300" dirty="0"/>
          </a:p>
          <a:p>
            <a:pPr marL="0" lvl="1"/>
            <a:endParaRPr lang="en-US" altLang="ja-JP" sz="1300" dirty="0"/>
          </a:p>
        </p:txBody>
      </p:sp>
      <p:sp>
        <p:nvSpPr>
          <p:cNvPr id="4" name="Title 4">
            <a:extLst>
              <a:ext uri="{FF2B5EF4-FFF2-40B4-BE49-F238E27FC236}">
                <a16:creationId xmlns:a16="http://schemas.microsoft.com/office/drawing/2014/main" id="{E8BB317F-872F-9221-3A88-AAFA8C3F2962}"/>
              </a:ext>
            </a:extLst>
          </p:cNvPr>
          <p:cNvSpPr txBox="1">
            <a:spLocks/>
          </p:cNvSpPr>
          <p:nvPr/>
        </p:nvSpPr>
        <p:spPr>
          <a:xfrm>
            <a:off x="66949" y="208260"/>
            <a:ext cx="12188952" cy="69912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Roboto" panose="02000000000000000000" pitchFamily="2" charset="0"/>
                <a:ea typeface="Roboto" panose="02000000000000000000" pitchFamily="2" charset="0"/>
                <a:cs typeface="Roboto" panose="02000000000000000000" pitchFamily="2" charset="0"/>
              </a:rPr>
              <a:t>UNESCAP : The regional arm of the UN for Asia-Pacific</a:t>
            </a:r>
          </a:p>
        </p:txBody>
      </p:sp>
    </p:spTree>
    <p:extLst>
      <p:ext uri="{BB962C8B-B14F-4D97-AF65-F5344CB8AC3E}">
        <p14:creationId xmlns:p14="http://schemas.microsoft.com/office/powerpoint/2010/main" val="3655919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D85966-6BD4-67E2-3F65-20D2D80DEA6F}"/>
              </a:ext>
            </a:extLst>
          </p:cNvPr>
          <p:cNvSpPr txBox="1"/>
          <p:nvPr/>
        </p:nvSpPr>
        <p:spPr>
          <a:xfrm>
            <a:off x="341637" y="719705"/>
            <a:ext cx="11596917" cy="707886"/>
          </a:xfrm>
          <a:prstGeom prst="rect">
            <a:avLst/>
          </a:prstGeom>
          <a:noFill/>
        </p:spPr>
        <p:txBody>
          <a:bodyPr wrap="square" rtlCol="0">
            <a:spAutoFit/>
          </a:bodyPr>
          <a:lstStyle/>
          <a:p>
            <a:pPr marL="0" marR="0" indent="0" algn="l">
              <a:spcBef>
                <a:spcPts val="0"/>
              </a:spcBef>
              <a:spcAft>
                <a:spcPts val="1000"/>
              </a:spcAft>
            </a:pPr>
            <a:r>
              <a:rPr lang="en-US" sz="4000" b="1" kern="1400" dirty="0">
                <a:latin typeface="Roboto" panose="02000000000000000000" pitchFamily="2" charset="0"/>
              </a:rPr>
              <a:t>Sustainability transitions </a:t>
            </a:r>
            <a:r>
              <a:rPr lang="en-US" sz="2800" b="1" kern="1400" dirty="0">
                <a:ln>
                  <a:noFill/>
                </a:ln>
                <a:effectLst/>
                <a:latin typeface="Roboto" panose="02000000000000000000" pitchFamily="2" charset="0"/>
              </a:rPr>
              <a:t>in Asia and the Pacific – key facts </a:t>
            </a:r>
            <a:endParaRPr lang="en-US" sz="2800" b="1" kern="1400" dirty="0">
              <a:latin typeface="Roboto" panose="02000000000000000000" pitchFamily="2" charset="0"/>
            </a:endParaRPr>
          </a:p>
        </p:txBody>
      </p:sp>
      <p:sp>
        <p:nvSpPr>
          <p:cNvPr id="24" name="TextBox 23">
            <a:extLst>
              <a:ext uri="{FF2B5EF4-FFF2-40B4-BE49-F238E27FC236}">
                <a16:creationId xmlns:a16="http://schemas.microsoft.com/office/drawing/2014/main" id="{994D6C22-31FE-BBF7-9210-0CFB627CD950}"/>
              </a:ext>
            </a:extLst>
          </p:cNvPr>
          <p:cNvSpPr txBox="1"/>
          <p:nvPr/>
        </p:nvSpPr>
        <p:spPr>
          <a:xfrm>
            <a:off x="1352132" y="4104799"/>
            <a:ext cx="4289653" cy="1692771"/>
          </a:xfrm>
          <a:prstGeom prst="rect">
            <a:avLst/>
          </a:prstGeom>
          <a:noFill/>
        </p:spPr>
        <p:txBody>
          <a:bodyPr wrap="square">
            <a:spAutoFit/>
          </a:bodyPr>
          <a:lstStyle/>
          <a:p>
            <a:pPr algn="ctr" defTabSz="615437">
              <a:spcBef>
                <a:spcPts val="300"/>
              </a:spcBef>
              <a:spcAft>
                <a:spcPts val="1200"/>
              </a:spcAft>
            </a:pPr>
            <a:r>
              <a:rPr lang="en-US" sz="3200" b="1">
                <a:solidFill>
                  <a:schemeClr val="bg2">
                    <a:lumMod val="10000"/>
                  </a:schemeClr>
                </a:solidFill>
                <a:ea typeface="Verdana" panose="020B0604030504040204" pitchFamily="34" charset="0"/>
              </a:rPr>
              <a:t>Only 24 </a:t>
            </a:r>
            <a:r>
              <a:rPr lang="en-US" sz="2400">
                <a:solidFill>
                  <a:schemeClr val="bg2">
                    <a:lumMod val="10000"/>
                  </a:schemeClr>
                </a:solidFill>
                <a:ea typeface="Verdana" panose="020B0604030504040204" pitchFamily="34" charset="0"/>
                <a:cs typeface="Verdana"/>
              </a:rPr>
              <a:t>countries in the region recognize the right to a healthy environment in their constitutional provisions</a:t>
            </a:r>
          </a:p>
        </p:txBody>
      </p:sp>
      <p:sp>
        <p:nvSpPr>
          <p:cNvPr id="30" name="TextBox 29">
            <a:extLst>
              <a:ext uri="{FF2B5EF4-FFF2-40B4-BE49-F238E27FC236}">
                <a16:creationId xmlns:a16="http://schemas.microsoft.com/office/drawing/2014/main" id="{17C77B2C-572F-1F1E-601B-872562D89947}"/>
              </a:ext>
            </a:extLst>
          </p:cNvPr>
          <p:cNvSpPr txBox="1"/>
          <p:nvPr/>
        </p:nvSpPr>
        <p:spPr>
          <a:xfrm>
            <a:off x="6200010" y="4122878"/>
            <a:ext cx="3829361" cy="1692771"/>
          </a:xfrm>
          <a:prstGeom prst="rect">
            <a:avLst/>
          </a:prstGeom>
          <a:noFill/>
        </p:spPr>
        <p:txBody>
          <a:bodyPr wrap="square">
            <a:spAutoFit/>
          </a:bodyPr>
          <a:lstStyle/>
          <a:p>
            <a:pPr algn="ctr" defTabSz="615437">
              <a:spcBef>
                <a:spcPts val="300"/>
              </a:spcBef>
              <a:spcAft>
                <a:spcPts val="1200"/>
              </a:spcAft>
            </a:pPr>
            <a:r>
              <a:rPr lang="en-US" sz="3200" b="1">
                <a:solidFill>
                  <a:schemeClr val="bg2">
                    <a:lumMod val="10000"/>
                  </a:schemeClr>
                </a:solidFill>
                <a:ea typeface="Verdana" panose="020B0604030504040204" pitchFamily="34" charset="0"/>
              </a:rPr>
              <a:t>Only 7% </a:t>
            </a:r>
            <a:r>
              <a:rPr lang="en-US" sz="2400">
                <a:solidFill>
                  <a:schemeClr val="bg2">
                    <a:lumMod val="10000"/>
                  </a:schemeClr>
                </a:solidFill>
                <a:ea typeface="Verdana" panose="020B0604030504040204" pitchFamily="34" charset="0"/>
                <a:cs typeface="Verdana"/>
              </a:rPr>
              <a:t>of all environment-related ministries have a female minister, against 12% globally</a:t>
            </a:r>
          </a:p>
        </p:txBody>
      </p:sp>
      <p:pic>
        <p:nvPicPr>
          <p:cNvPr id="38916" name="Picture 4" descr="a person smiling with a boat in the background">
            <a:extLst>
              <a:ext uri="{FF2B5EF4-FFF2-40B4-BE49-F238E27FC236}">
                <a16:creationId xmlns:a16="http://schemas.microsoft.com/office/drawing/2014/main" id="{05D31CB3-319A-DA79-AD99-95200506D27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348"/>
          <a:stretch/>
        </p:blipFill>
        <p:spPr bwMode="auto">
          <a:xfrm>
            <a:off x="6925970" y="1643664"/>
            <a:ext cx="2377440" cy="2377440"/>
          </a:xfrm>
          <a:prstGeom prst="ellipse">
            <a:avLst/>
          </a:prstGeom>
          <a:noFill/>
          <a:extLst>
            <a:ext uri="{909E8E84-426E-40DD-AFC4-6F175D3DCCD1}">
              <a14:hiddenFill xmlns:a14="http://schemas.microsoft.com/office/drawing/2010/main">
                <a:solidFill>
                  <a:srgbClr val="FFFFFF"/>
                </a:solidFill>
              </a14:hiddenFill>
            </a:ext>
          </a:extLst>
        </p:spPr>
      </p:pic>
      <p:pic>
        <p:nvPicPr>
          <p:cNvPr id="38918" name="Picture 6" descr="family sitting on brown wooden bench during daytime">
            <a:extLst>
              <a:ext uri="{FF2B5EF4-FFF2-40B4-BE49-F238E27FC236}">
                <a16:creationId xmlns:a16="http://schemas.microsoft.com/office/drawing/2014/main" id="{4DB9DCBB-8E20-2EFA-77BE-0A2217FBFC7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468592" y="1643664"/>
            <a:ext cx="2377440" cy="2377440"/>
          </a:xfrm>
          <a:prstGeom prst="ellipse">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1297A8E-6909-84DD-7AD2-81CC1D0469F8}"/>
              </a:ext>
            </a:extLst>
          </p:cNvPr>
          <p:cNvGrpSpPr/>
          <p:nvPr/>
        </p:nvGrpSpPr>
        <p:grpSpPr>
          <a:xfrm>
            <a:off x="0" y="6010656"/>
            <a:ext cx="12192000" cy="847344"/>
            <a:chOff x="0" y="6010656"/>
            <a:chExt cx="12192000" cy="847344"/>
          </a:xfrm>
        </p:grpSpPr>
        <p:sp>
          <p:nvSpPr>
            <p:cNvPr id="5" name="Rectangle 11">
              <a:extLst>
                <a:ext uri="{FF2B5EF4-FFF2-40B4-BE49-F238E27FC236}">
                  <a16:creationId xmlns:a16="http://schemas.microsoft.com/office/drawing/2014/main" id="{4D2F3C6B-F819-B133-1FB7-FFE6E2257223}"/>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descr="A picture containing text, font, graphics, logo&#10;&#10;Description automatically generated">
              <a:extLst>
                <a:ext uri="{FF2B5EF4-FFF2-40B4-BE49-F238E27FC236}">
                  <a16:creationId xmlns:a16="http://schemas.microsoft.com/office/drawing/2014/main" id="{60BFE849-81B0-612C-C2C0-B580B5386D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7" name="Picture 6">
            <a:extLst>
              <a:ext uri="{FF2B5EF4-FFF2-40B4-BE49-F238E27FC236}">
                <a16:creationId xmlns:a16="http://schemas.microsoft.com/office/drawing/2014/main" id="{39B4A385-D462-FAF9-35A6-789C482172E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
        <p:nvSpPr>
          <p:cNvPr id="15" name="!!Greenbox">
            <a:extLst>
              <a:ext uri="{FF2B5EF4-FFF2-40B4-BE49-F238E27FC236}">
                <a16:creationId xmlns:a16="http://schemas.microsoft.com/office/drawing/2014/main" id="{CECD0BB5-1741-1557-DC9A-1569FDBC2FAF}"/>
              </a:ext>
            </a:extLst>
          </p:cNvPr>
          <p:cNvSpPr/>
          <p:nvPr/>
        </p:nvSpPr>
        <p:spPr>
          <a:xfrm rot="16200000" flipH="1">
            <a:off x="11682800"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urquoisebox">
            <a:extLst>
              <a:ext uri="{FF2B5EF4-FFF2-40B4-BE49-F238E27FC236}">
                <a16:creationId xmlns:a16="http://schemas.microsoft.com/office/drawing/2014/main" id="{CE796E94-FC58-1BB5-76F2-40ACAE1634D8}"/>
              </a:ext>
            </a:extLst>
          </p:cNvPr>
          <p:cNvSpPr/>
          <p:nvPr/>
        </p:nvSpPr>
        <p:spPr>
          <a:xfrm rot="16200000" flipH="1">
            <a:off x="112451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Bluebox">
            <a:extLst>
              <a:ext uri="{FF2B5EF4-FFF2-40B4-BE49-F238E27FC236}">
                <a16:creationId xmlns:a16="http://schemas.microsoft.com/office/drawing/2014/main" id="{D31828E1-B460-2238-96B2-B89253E05FB3}"/>
              </a:ext>
            </a:extLst>
          </p:cNvPr>
          <p:cNvSpPr/>
          <p:nvPr/>
        </p:nvSpPr>
        <p:spPr>
          <a:xfrm rot="16200000" flipH="1">
            <a:off x="1168396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Lakebox">
            <a:extLst>
              <a:ext uri="{FF2B5EF4-FFF2-40B4-BE49-F238E27FC236}">
                <a16:creationId xmlns:a16="http://schemas.microsoft.com/office/drawing/2014/main" id="{FAB79E01-B69A-8384-D219-838CE7FCA128}"/>
              </a:ext>
            </a:extLst>
          </p:cNvPr>
          <p:cNvSpPr/>
          <p:nvPr/>
        </p:nvSpPr>
        <p:spPr>
          <a:xfrm rot="16200000" flipH="1">
            <a:off x="11693652"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TextBox 21">
            <a:extLst>
              <a:ext uri="{FF2B5EF4-FFF2-40B4-BE49-F238E27FC236}">
                <a16:creationId xmlns:a16="http://schemas.microsoft.com/office/drawing/2014/main" id="{0D95DB7B-768B-BDF1-9995-6CA618236D37}"/>
              </a:ext>
            </a:extLst>
          </p:cNvPr>
          <p:cNvSpPr txBox="1"/>
          <p:nvPr/>
        </p:nvSpPr>
        <p:spPr>
          <a:xfrm rot="16200000" flipH="1">
            <a:off x="1180108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1F9908F1-75B7-CAA5-19CF-B6E06380092C}"/>
              </a:ext>
            </a:extLst>
          </p:cNvPr>
          <p:cNvSpPr txBox="1"/>
          <p:nvPr/>
        </p:nvSpPr>
        <p:spPr>
          <a:xfrm rot="16200000" flipH="1">
            <a:off x="11799924"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5C963E9B-0FFB-4F14-94CF-B7F36A4C5054}"/>
              </a:ext>
            </a:extLst>
          </p:cNvPr>
          <p:cNvSpPr txBox="1"/>
          <p:nvPr/>
        </p:nvSpPr>
        <p:spPr>
          <a:xfrm rot="16200000" flipH="1">
            <a:off x="11997563"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336F02BE-1EC6-6F3B-530E-C0D97EC955C6}"/>
              </a:ext>
            </a:extLst>
          </p:cNvPr>
          <p:cNvSpPr txBox="1"/>
          <p:nvPr/>
        </p:nvSpPr>
        <p:spPr>
          <a:xfrm rot="16200000" flipH="1">
            <a:off x="112891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71009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vironmental Governance">
            <a:extLst>
              <a:ext uri="{FF2B5EF4-FFF2-40B4-BE49-F238E27FC236}">
                <a16:creationId xmlns:a16="http://schemas.microsoft.com/office/drawing/2014/main" id="{0B2E955B-C249-6084-822F-E8F4AA95483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05594" y="1718363"/>
            <a:ext cx="2696891"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havioural science">
            <a:extLst>
              <a:ext uri="{FF2B5EF4-FFF2-40B4-BE49-F238E27FC236}">
                <a16:creationId xmlns:a16="http://schemas.microsoft.com/office/drawing/2014/main" id="{0BD8FFA9-D2D6-D86D-86E1-07183CCCE5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18917" y="1718363"/>
            <a:ext cx="2651494"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Environmental Blog - Page 9 of 72">
            <a:extLst>
              <a:ext uri="{FF2B5EF4-FFF2-40B4-BE49-F238E27FC236}">
                <a16:creationId xmlns:a16="http://schemas.microsoft.com/office/drawing/2014/main" id="{B49B85C7-F214-F679-8FEE-A449D552BE5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4084" y="1718363"/>
            <a:ext cx="2481943"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derstanding participatory design | by Puja Prakash | MDes in ...">
            <a:extLst>
              <a:ext uri="{FF2B5EF4-FFF2-40B4-BE49-F238E27FC236}">
                <a16:creationId xmlns:a16="http://schemas.microsoft.com/office/drawing/2014/main" id="{834FDA0A-91C3-749D-6F0C-4DF02A6DF6C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279" y="1718363"/>
            <a:ext cx="2606040" cy="17373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D85966-6BD4-67E2-3F65-20D2D80DEA6F}"/>
              </a:ext>
            </a:extLst>
          </p:cNvPr>
          <p:cNvSpPr txBox="1"/>
          <p:nvPr/>
        </p:nvSpPr>
        <p:spPr>
          <a:xfrm>
            <a:off x="246387" y="376805"/>
            <a:ext cx="11736063" cy="707886"/>
          </a:xfrm>
          <a:prstGeom prst="rect">
            <a:avLst/>
          </a:prstGeom>
          <a:noFill/>
        </p:spPr>
        <p:txBody>
          <a:bodyPr wrap="square" rtlCol="0">
            <a:spAutoFit/>
          </a:bodyPr>
          <a:lstStyle/>
          <a:p>
            <a:pPr marL="0" marR="0" indent="0" algn="l">
              <a:spcBef>
                <a:spcPts val="0"/>
              </a:spcBef>
              <a:spcAft>
                <a:spcPts val="1000"/>
              </a:spcAft>
            </a:pPr>
            <a:r>
              <a:rPr lang="en-US" sz="4000" b="1" kern="1400" dirty="0">
                <a:ln>
                  <a:noFill/>
                </a:ln>
                <a:effectLst/>
                <a:latin typeface="Roboto" panose="02000000000000000000" pitchFamily="2" charset="0"/>
              </a:rPr>
              <a:t>Sustainability transitions </a:t>
            </a:r>
            <a:r>
              <a:rPr lang="en-US" sz="2800" b="1" kern="1400" dirty="0">
                <a:ln>
                  <a:noFill/>
                </a:ln>
                <a:effectLst/>
                <a:latin typeface="Roboto" panose="02000000000000000000" pitchFamily="2" charset="0"/>
              </a:rPr>
              <a:t>- what does EDD focus on ?</a:t>
            </a:r>
            <a:endParaRPr lang="en-US" sz="2800" b="1" kern="1400" dirty="0">
              <a:latin typeface="Roboto" panose="02000000000000000000" pitchFamily="2" charset="0"/>
            </a:endParaRPr>
          </a:p>
        </p:txBody>
      </p:sp>
      <p:sp>
        <p:nvSpPr>
          <p:cNvPr id="16" name="!!Bluebox">
            <a:extLst>
              <a:ext uri="{FF2B5EF4-FFF2-40B4-BE49-F238E27FC236}">
                <a16:creationId xmlns:a16="http://schemas.microsoft.com/office/drawing/2014/main" id="{ED600B22-AD26-7A4F-C97D-E42B8F340636}"/>
              </a:ext>
            </a:extLst>
          </p:cNvPr>
          <p:cNvSpPr/>
          <p:nvPr/>
        </p:nvSpPr>
        <p:spPr>
          <a:xfrm>
            <a:off x="380999" y="1089943"/>
            <a:ext cx="2721543"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097D5D6-9FB3-49CE-F8F0-E6E31B3FBE31}"/>
              </a:ext>
            </a:extLst>
          </p:cNvPr>
          <p:cNvSpPr txBox="1"/>
          <p:nvPr/>
        </p:nvSpPr>
        <p:spPr>
          <a:xfrm>
            <a:off x="381000" y="1146495"/>
            <a:ext cx="2682395"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Strengthen environmental access right</a:t>
            </a:r>
          </a:p>
        </p:txBody>
      </p:sp>
      <p:sp>
        <p:nvSpPr>
          <p:cNvPr id="18" name="!!Bluebox">
            <a:extLst>
              <a:ext uri="{FF2B5EF4-FFF2-40B4-BE49-F238E27FC236}">
                <a16:creationId xmlns:a16="http://schemas.microsoft.com/office/drawing/2014/main" id="{8D606F63-A9B7-FDF5-D0F4-79C6F2EF809D}"/>
              </a:ext>
            </a:extLst>
          </p:cNvPr>
          <p:cNvSpPr/>
          <p:nvPr/>
        </p:nvSpPr>
        <p:spPr>
          <a:xfrm>
            <a:off x="3213178" y="1089943"/>
            <a:ext cx="2721543"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F24A379-D096-403D-2D07-59FF6AD7810A}"/>
              </a:ext>
            </a:extLst>
          </p:cNvPr>
          <p:cNvSpPr txBox="1"/>
          <p:nvPr/>
        </p:nvSpPr>
        <p:spPr>
          <a:xfrm>
            <a:off x="3213179" y="1146495"/>
            <a:ext cx="2682395"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Stakeholder engagement support</a:t>
            </a:r>
          </a:p>
        </p:txBody>
      </p:sp>
      <p:sp>
        <p:nvSpPr>
          <p:cNvPr id="21" name="!!Bluebox">
            <a:extLst>
              <a:ext uri="{FF2B5EF4-FFF2-40B4-BE49-F238E27FC236}">
                <a16:creationId xmlns:a16="http://schemas.microsoft.com/office/drawing/2014/main" id="{D436EC17-3CBA-6E74-D2E6-7EBDFE5F841D}"/>
              </a:ext>
            </a:extLst>
          </p:cNvPr>
          <p:cNvSpPr/>
          <p:nvPr/>
        </p:nvSpPr>
        <p:spPr>
          <a:xfrm>
            <a:off x="6011830" y="1080484"/>
            <a:ext cx="2721543"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883AB55-53AB-54EF-EEAD-1FB74DA1F27F}"/>
              </a:ext>
            </a:extLst>
          </p:cNvPr>
          <p:cNvSpPr txBox="1"/>
          <p:nvPr/>
        </p:nvSpPr>
        <p:spPr>
          <a:xfrm>
            <a:off x="6008305" y="1206558"/>
            <a:ext cx="2682395" cy="3194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Participatory foresight</a:t>
            </a:r>
          </a:p>
        </p:txBody>
      </p:sp>
      <p:sp>
        <p:nvSpPr>
          <p:cNvPr id="23" name="!!Bluebox">
            <a:extLst>
              <a:ext uri="{FF2B5EF4-FFF2-40B4-BE49-F238E27FC236}">
                <a16:creationId xmlns:a16="http://schemas.microsoft.com/office/drawing/2014/main" id="{180ADBCA-1F04-2B51-33D0-3EBDDBBF913E}"/>
              </a:ext>
            </a:extLst>
          </p:cNvPr>
          <p:cNvSpPr/>
          <p:nvPr/>
        </p:nvSpPr>
        <p:spPr>
          <a:xfrm>
            <a:off x="8844009" y="1078245"/>
            <a:ext cx="2721543" cy="576072"/>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5657DBA-0E7E-9461-5C0F-38AB1661FE80}"/>
              </a:ext>
            </a:extLst>
          </p:cNvPr>
          <p:cNvSpPr txBox="1"/>
          <p:nvPr/>
        </p:nvSpPr>
        <p:spPr>
          <a:xfrm>
            <a:off x="8860969" y="1235722"/>
            <a:ext cx="2682395" cy="3194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Behavioral science</a:t>
            </a:r>
          </a:p>
        </p:txBody>
      </p:sp>
      <p:sp>
        <p:nvSpPr>
          <p:cNvPr id="25" name="!!Bluebox">
            <a:extLst>
              <a:ext uri="{FF2B5EF4-FFF2-40B4-BE49-F238E27FC236}">
                <a16:creationId xmlns:a16="http://schemas.microsoft.com/office/drawing/2014/main" id="{773B004E-ED4B-0A1E-61F3-601323F411D1}"/>
              </a:ext>
            </a:extLst>
          </p:cNvPr>
          <p:cNvSpPr/>
          <p:nvPr/>
        </p:nvSpPr>
        <p:spPr>
          <a:xfrm>
            <a:off x="381000" y="3707020"/>
            <a:ext cx="6603424" cy="498663"/>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022D8D9-4D59-E5C7-6CEE-67152866E181}"/>
              </a:ext>
            </a:extLst>
          </p:cNvPr>
          <p:cNvSpPr txBox="1"/>
          <p:nvPr/>
        </p:nvSpPr>
        <p:spPr>
          <a:xfrm>
            <a:off x="1913822" y="3783067"/>
            <a:ext cx="3184415" cy="3194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Green growth</a:t>
            </a:r>
          </a:p>
        </p:txBody>
      </p:sp>
      <p:sp>
        <p:nvSpPr>
          <p:cNvPr id="29" name="!!Bluebox">
            <a:extLst>
              <a:ext uri="{FF2B5EF4-FFF2-40B4-BE49-F238E27FC236}">
                <a16:creationId xmlns:a16="http://schemas.microsoft.com/office/drawing/2014/main" id="{C9E752B2-7C4A-EBD3-66BE-0BEAF52CDD03}"/>
              </a:ext>
            </a:extLst>
          </p:cNvPr>
          <p:cNvSpPr/>
          <p:nvPr/>
        </p:nvSpPr>
        <p:spPr>
          <a:xfrm>
            <a:off x="7117426" y="3716384"/>
            <a:ext cx="4412207" cy="485830"/>
          </a:xfrm>
          <a:prstGeom prst="roundRect">
            <a:avLst>
              <a:gd name="adj" fmla="val 50000"/>
            </a:avLst>
          </a:prstGeom>
          <a:solidFill>
            <a:srgbClr val="04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5B4EA9-8B84-B4D4-F32E-DFECF256A5EA}"/>
              </a:ext>
            </a:extLst>
          </p:cNvPr>
          <p:cNvSpPr txBox="1"/>
          <p:nvPr/>
        </p:nvSpPr>
        <p:spPr>
          <a:xfrm>
            <a:off x="7757305" y="3783067"/>
            <a:ext cx="3489356" cy="3194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gn="ctr">
              <a:lnSpc>
                <a:spcPct val="80000"/>
              </a:lnSpc>
              <a:spcAft>
                <a:spcPts val="0"/>
              </a:spcAft>
              <a:buNone/>
            </a:pPr>
            <a:r>
              <a:rPr lang="en-US" sz="1800">
                <a:solidFill>
                  <a:schemeClr val="bg1"/>
                </a:solidFill>
              </a:rPr>
              <a:t>Agenda 2030 follow up and review</a:t>
            </a:r>
          </a:p>
        </p:txBody>
      </p:sp>
      <p:sp>
        <p:nvSpPr>
          <p:cNvPr id="2" name="TextBox 1">
            <a:extLst>
              <a:ext uri="{FF2B5EF4-FFF2-40B4-BE49-F238E27FC236}">
                <a16:creationId xmlns:a16="http://schemas.microsoft.com/office/drawing/2014/main" id="{AFF81455-BA52-5EC6-FEBE-03320DF94078}"/>
              </a:ext>
            </a:extLst>
          </p:cNvPr>
          <p:cNvSpPr txBox="1"/>
          <p:nvPr/>
        </p:nvSpPr>
        <p:spPr>
          <a:xfrm>
            <a:off x="3970237" y="4306857"/>
            <a:ext cx="2682395"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nSpc>
                <a:spcPct val="80000"/>
              </a:lnSpc>
              <a:spcAft>
                <a:spcPts val="0"/>
              </a:spcAft>
              <a:buNone/>
            </a:pPr>
            <a:r>
              <a:rPr lang="en-US" sz="1800"/>
              <a:t>Seoul Initiative Network on Green Growth (SINGG) </a:t>
            </a:r>
          </a:p>
        </p:txBody>
      </p:sp>
      <p:sp>
        <p:nvSpPr>
          <p:cNvPr id="4" name="TextBox 3">
            <a:extLst>
              <a:ext uri="{FF2B5EF4-FFF2-40B4-BE49-F238E27FC236}">
                <a16:creationId xmlns:a16="http://schemas.microsoft.com/office/drawing/2014/main" id="{85D331D2-9A97-75CB-9206-CE6E86DA6D4F}"/>
              </a:ext>
            </a:extLst>
          </p:cNvPr>
          <p:cNvSpPr txBox="1"/>
          <p:nvPr/>
        </p:nvSpPr>
        <p:spPr>
          <a:xfrm>
            <a:off x="3936987" y="5018636"/>
            <a:ext cx="3431425" cy="3194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nSpc>
                <a:spcPct val="80000"/>
              </a:lnSpc>
              <a:spcAft>
                <a:spcPts val="0"/>
              </a:spcAft>
              <a:buNone/>
            </a:pPr>
            <a:r>
              <a:rPr lang="en-US" sz="1800"/>
              <a:t>Cambodia eco-labeling project</a:t>
            </a:r>
          </a:p>
        </p:txBody>
      </p:sp>
      <p:pic>
        <p:nvPicPr>
          <p:cNvPr id="1030" name="Picture 6" descr="SINGG">
            <a:extLst>
              <a:ext uri="{FF2B5EF4-FFF2-40B4-BE49-F238E27FC236}">
                <a16:creationId xmlns:a16="http://schemas.microsoft.com/office/drawing/2014/main" id="{16B351C4-F9C3-9656-E819-625ED940355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7249" y="4295393"/>
            <a:ext cx="3431425" cy="18025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B13EFE-C4E8-D03C-40E5-9A98C52255F1}"/>
              </a:ext>
            </a:extLst>
          </p:cNvPr>
          <p:cNvSpPr txBox="1"/>
          <p:nvPr/>
        </p:nvSpPr>
        <p:spPr>
          <a:xfrm>
            <a:off x="3978674" y="5548530"/>
            <a:ext cx="2682395" cy="54104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lnSpc>
                <a:spcPct val="80000"/>
              </a:lnSpc>
              <a:spcAft>
                <a:spcPts val="0"/>
              </a:spcAft>
              <a:buNone/>
            </a:pPr>
            <a:r>
              <a:rPr lang="en-US" sz="1800"/>
              <a:t>Kyrgyzstan waste management project</a:t>
            </a:r>
          </a:p>
        </p:txBody>
      </p:sp>
      <p:pic>
        <p:nvPicPr>
          <p:cNvPr id="1036" name="Picture 12" descr="SDG SERIES: With SDGs Now Adopted, Human Rights Must Inform ...">
            <a:extLst>
              <a:ext uri="{FF2B5EF4-FFF2-40B4-BE49-F238E27FC236}">
                <a16:creationId xmlns:a16="http://schemas.microsoft.com/office/drawing/2014/main" id="{2ACD05A6-403F-93E1-AFB1-EE010D8AB34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691495" y="4218836"/>
            <a:ext cx="3401131" cy="17315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A50611D-CA30-0623-7E0F-8794BF2758C4}"/>
              </a:ext>
            </a:extLst>
          </p:cNvPr>
          <p:cNvGrpSpPr/>
          <p:nvPr/>
        </p:nvGrpSpPr>
        <p:grpSpPr>
          <a:xfrm>
            <a:off x="0" y="6010656"/>
            <a:ext cx="12192000" cy="847344"/>
            <a:chOff x="0" y="6010656"/>
            <a:chExt cx="12192000" cy="847344"/>
          </a:xfrm>
        </p:grpSpPr>
        <p:sp>
          <p:nvSpPr>
            <p:cNvPr id="15" name="Rectangle 11">
              <a:extLst>
                <a:ext uri="{FF2B5EF4-FFF2-40B4-BE49-F238E27FC236}">
                  <a16:creationId xmlns:a16="http://schemas.microsoft.com/office/drawing/2014/main" id="{C62AF1EF-D05D-E105-2820-BF515EC07FFE}"/>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0" name="Picture 19" descr="A picture containing text, font, graphics, logo&#10;&#10;Description automatically generated">
              <a:extLst>
                <a:ext uri="{FF2B5EF4-FFF2-40B4-BE49-F238E27FC236}">
                  <a16:creationId xmlns:a16="http://schemas.microsoft.com/office/drawing/2014/main" id="{316F9351-30EB-0A47-8764-FBFAD1E87CF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31" name="Picture 30">
            <a:extLst>
              <a:ext uri="{FF2B5EF4-FFF2-40B4-BE49-F238E27FC236}">
                <a16:creationId xmlns:a16="http://schemas.microsoft.com/office/drawing/2014/main" id="{2AC77EE4-47A1-F4BF-091A-CF098BE7EB0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
        <p:nvSpPr>
          <p:cNvPr id="1024" name="!!Greenbox">
            <a:extLst>
              <a:ext uri="{FF2B5EF4-FFF2-40B4-BE49-F238E27FC236}">
                <a16:creationId xmlns:a16="http://schemas.microsoft.com/office/drawing/2014/main" id="{42E2A24B-90C5-27E3-6A0C-29B6D9C813BB}"/>
              </a:ext>
            </a:extLst>
          </p:cNvPr>
          <p:cNvSpPr/>
          <p:nvPr/>
        </p:nvSpPr>
        <p:spPr>
          <a:xfrm rot="16200000" flipH="1">
            <a:off x="11682800"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5" name="!!Turquoisebox">
            <a:extLst>
              <a:ext uri="{FF2B5EF4-FFF2-40B4-BE49-F238E27FC236}">
                <a16:creationId xmlns:a16="http://schemas.microsoft.com/office/drawing/2014/main" id="{3AF50B8E-ACD1-FE46-357C-FFF764186E80}"/>
              </a:ext>
            </a:extLst>
          </p:cNvPr>
          <p:cNvSpPr/>
          <p:nvPr/>
        </p:nvSpPr>
        <p:spPr>
          <a:xfrm rot="16200000" flipH="1">
            <a:off x="112451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7" name="!!Bluebox">
            <a:extLst>
              <a:ext uri="{FF2B5EF4-FFF2-40B4-BE49-F238E27FC236}">
                <a16:creationId xmlns:a16="http://schemas.microsoft.com/office/drawing/2014/main" id="{2DC6378E-DF12-0504-51B0-812BE8A38910}"/>
              </a:ext>
            </a:extLst>
          </p:cNvPr>
          <p:cNvSpPr/>
          <p:nvPr/>
        </p:nvSpPr>
        <p:spPr>
          <a:xfrm rot="16200000" flipH="1">
            <a:off x="11683960"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9" name="!!Lakebox">
            <a:extLst>
              <a:ext uri="{FF2B5EF4-FFF2-40B4-BE49-F238E27FC236}">
                <a16:creationId xmlns:a16="http://schemas.microsoft.com/office/drawing/2014/main" id="{53FF2491-6504-7B53-8EB6-25C36799AC3B}"/>
              </a:ext>
            </a:extLst>
          </p:cNvPr>
          <p:cNvSpPr/>
          <p:nvPr/>
        </p:nvSpPr>
        <p:spPr>
          <a:xfrm rot="16200000" flipH="1">
            <a:off x="11693652"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1" name="TextBox 1030">
            <a:extLst>
              <a:ext uri="{FF2B5EF4-FFF2-40B4-BE49-F238E27FC236}">
                <a16:creationId xmlns:a16="http://schemas.microsoft.com/office/drawing/2014/main" id="{365F0D13-4F22-4CCB-6543-552582EA564F}"/>
              </a:ext>
            </a:extLst>
          </p:cNvPr>
          <p:cNvSpPr txBox="1"/>
          <p:nvPr/>
        </p:nvSpPr>
        <p:spPr>
          <a:xfrm rot="16200000" flipH="1">
            <a:off x="11801084"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33" name="TextBox 1032">
            <a:extLst>
              <a:ext uri="{FF2B5EF4-FFF2-40B4-BE49-F238E27FC236}">
                <a16:creationId xmlns:a16="http://schemas.microsoft.com/office/drawing/2014/main" id="{878220A1-DA96-6780-01FD-98905A5FA561}"/>
              </a:ext>
            </a:extLst>
          </p:cNvPr>
          <p:cNvSpPr txBox="1"/>
          <p:nvPr/>
        </p:nvSpPr>
        <p:spPr>
          <a:xfrm rot="16200000" flipH="1">
            <a:off x="11799924"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35" name="TextBox 1034">
            <a:extLst>
              <a:ext uri="{FF2B5EF4-FFF2-40B4-BE49-F238E27FC236}">
                <a16:creationId xmlns:a16="http://schemas.microsoft.com/office/drawing/2014/main" id="{648F63F2-6566-A8EF-E4F8-A616A0E6D3EA}"/>
              </a:ext>
            </a:extLst>
          </p:cNvPr>
          <p:cNvSpPr txBox="1"/>
          <p:nvPr/>
        </p:nvSpPr>
        <p:spPr>
          <a:xfrm rot="16200000" flipH="1">
            <a:off x="11997563"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37" name="TextBox 1036">
            <a:extLst>
              <a:ext uri="{FF2B5EF4-FFF2-40B4-BE49-F238E27FC236}">
                <a16:creationId xmlns:a16="http://schemas.microsoft.com/office/drawing/2014/main" id="{5AED631E-E5E7-F96B-F5C9-25074421A70E}"/>
              </a:ext>
            </a:extLst>
          </p:cNvPr>
          <p:cNvSpPr txBox="1"/>
          <p:nvPr/>
        </p:nvSpPr>
        <p:spPr>
          <a:xfrm rot="16200000" flipH="1">
            <a:off x="112891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467805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descr="Logo&#10;&#10;Description automatically generated">
            <a:extLst>
              <a:ext uri="{FF2B5EF4-FFF2-40B4-BE49-F238E27FC236}">
                <a16:creationId xmlns:a16="http://schemas.microsoft.com/office/drawing/2014/main" id="{1DC76E85-83F4-84BA-BE62-BE354A7921F1}"/>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11362736" y="6004955"/>
            <a:ext cx="612878" cy="748025"/>
          </a:xfrm>
          <a:prstGeom prst="rect">
            <a:avLst/>
          </a:prstGeom>
        </p:spPr>
      </p:pic>
      <p:sp>
        <p:nvSpPr>
          <p:cNvPr id="24" name="TextBox 23">
            <a:extLst>
              <a:ext uri="{FF2B5EF4-FFF2-40B4-BE49-F238E27FC236}">
                <a16:creationId xmlns:a16="http://schemas.microsoft.com/office/drawing/2014/main" id="{994D6C22-31FE-BBF7-9210-0CFB627CD950}"/>
              </a:ext>
            </a:extLst>
          </p:cNvPr>
          <p:cNvSpPr txBox="1"/>
          <p:nvPr/>
        </p:nvSpPr>
        <p:spPr>
          <a:xfrm>
            <a:off x="258268" y="859331"/>
            <a:ext cx="5218844" cy="1392689"/>
          </a:xfrm>
          <a:prstGeom prst="rect">
            <a:avLst/>
          </a:prstGeom>
          <a:noFill/>
        </p:spPr>
        <p:txBody>
          <a:bodyPr wrap="square">
            <a:spAutoFit/>
          </a:bodyPr>
          <a:lstStyle/>
          <a:p>
            <a:pPr algn="ctr" defTabSz="615437">
              <a:spcBef>
                <a:spcPts val="300"/>
              </a:spcBef>
              <a:spcAft>
                <a:spcPts val="1200"/>
              </a:spcAft>
            </a:pPr>
            <a:r>
              <a:rPr lang="en-US" sz="2400" b="1" dirty="0">
                <a:solidFill>
                  <a:schemeClr val="bg2">
                    <a:lumMod val="10000"/>
                  </a:schemeClr>
                </a:solidFill>
                <a:ea typeface="Verdana" panose="020B0604030504040204" pitchFamily="34" charset="0"/>
              </a:rPr>
              <a:t>Committee on Environment and Development (bi-annual)</a:t>
            </a:r>
          </a:p>
          <a:p>
            <a:pPr algn="ctr" defTabSz="615437">
              <a:spcBef>
                <a:spcPts val="300"/>
              </a:spcBef>
              <a:spcAft>
                <a:spcPts val="1200"/>
              </a:spcAft>
            </a:pPr>
            <a:r>
              <a:rPr lang="en-US" sz="2400" b="1" dirty="0">
                <a:solidFill>
                  <a:schemeClr val="bg2">
                    <a:lumMod val="10000"/>
                  </a:schemeClr>
                </a:solidFill>
                <a:ea typeface="Verdana" panose="020B0604030504040204" pitchFamily="34" charset="0"/>
                <a:cs typeface="Verdana"/>
              </a:rPr>
              <a:t>16-18 October 2024</a:t>
            </a:r>
            <a:endParaRPr lang="en-US" dirty="0">
              <a:solidFill>
                <a:schemeClr val="bg2">
                  <a:lumMod val="10000"/>
                </a:schemeClr>
              </a:solidFill>
              <a:ea typeface="Verdana" panose="020B0604030504040204" pitchFamily="34" charset="0"/>
              <a:cs typeface="Verdana"/>
            </a:endParaRPr>
          </a:p>
        </p:txBody>
      </p:sp>
      <p:pic>
        <p:nvPicPr>
          <p:cNvPr id="5" name="Picture 4">
            <a:extLst>
              <a:ext uri="{FF2B5EF4-FFF2-40B4-BE49-F238E27FC236}">
                <a16:creationId xmlns:a16="http://schemas.microsoft.com/office/drawing/2014/main" id="{EC4FF54C-BDDA-32F2-4090-54D331BD2B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2394" y="2201469"/>
            <a:ext cx="5181330" cy="3456381"/>
          </a:xfrm>
          <a:prstGeom prst="rect">
            <a:avLst/>
          </a:prstGeom>
        </p:spPr>
      </p:pic>
      <p:pic>
        <p:nvPicPr>
          <p:cNvPr id="20" name="Picture 19" descr="A group of people in a conference room&#10;&#10;Description automatically generated with medium confidence">
            <a:extLst>
              <a:ext uri="{FF2B5EF4-FFF2-40B4-BE49-F238E27FC236}">
                <a16:creationId xmlns:a16="http://schemas.microsoft.com/office/drawing/2014/main" id="{644A5E17-0883-16DA-4992-8D80C967E2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10249" y="2201469"/>
            <a:ext cx="5178099" cy="3456381"/>
          </a:xfrm>
          <a:prstGeom prst="rect">
            <a:avLst/>
          </a:prstGeom>
        </p:spPr>
      </p:pic>
      <p:sp>
        <p:nvSpPr>
          <p:cNvPr id="21" name="TextBox 20">
            <a:extLst>
              <a:ext uri="{FF2B5EF4-FFF2-40B4-BE49-F238E27FC236}">
                <a16:creationId xmlns:a16="http://schemas.microsoft.com/office/drawing/2014/main" id="{4270C0BF-17E3-155B-EAD8-10179EBF7131}"/>
              </a:ext>
            </a:extLst>
          </p:cNvPr>
          <p:cNvSpPr txBox="1"/>
          <p:nvPr/>
        </p:nvSpPr>
        <p:spPr>
          <a:xfrm>
            <a:off x="5321300" y="901451"/>
            <a:ext cx="6279330" cy="1200329"/>
          </a:xfrm>
          <a:prstGeom prst="rect">
            <a:avLst/>
          </a:prstGeom>
          <a:noFill/>
        </p:spPr>
        <p:txBody>
          <a:bodyPr wrap="square">
            <a:spAutoFit/>
          </a:bodyPr>
          <a:lstStyle/>
          <a:p>
            <a:pPr algn="ctr" defTabSz="615437">
              <a:spcBef>
                <a:spcPts val="300"/>
              </a:spcBef>
              <a:spcAft>
                <a:spcPts val="1200"/>
              </a:spcAft>
            </a:pPr>
            <a:r>
              <a:rPr lang="en-US" sz="2400" b="1" dirty="0">
                <a:solidFill>
                  <a:schemeClr val="bg2">
                    <a:lumMod val="10000"/>
                  </a:schemeClr>
                </a:solidFill>
                <a:ea typeface="Verdana" panose="020B0604030504040204" pitchFamily="34" charset="0"/>
                <a:cs typeface="Verdana"/>
              </a:rPr>
              <a:t>ESCAP Commission session (April each year)</a:t>
            </a:r>
            <a:br>
              <a:rPr lang="en-US" sz="2400" b="1" dirty="0">
                <a:solidFill>
                  <a:schemeClr val="bg2">
                    <a:lumMod val="10000"/>
                  </a:schemeClr>
                </a:solidFill>
                <a:ea typeface="Verdana" panose="020B0604030504040204" pitchFamily="34" charset="0"/>
                <a:cs typeface="Verdana"/>
              </a:rPr>
            </a:br>
            <a:r>
              <a:rPr lang="en-US" sz="2400" b="1" dirty="0">
                <a:solidFill>
                  <a:schemeClr val="bg2">
                    <a:lumMod val="10000"/>
                  </a:schemeClr>
                </a:solidFill>
                <a:ea typeface="Verdana" panose="020B0604030504040204" pitchFamily="34" charset="0"/>
                <a:cs typeface="Verdana"/>
              </a:rPr>
              <a:t>&amp; Asia-Pacific Forum on Sustainable Development (annual)</a:t>
            </a:r>
          </a:p>
        </p:txBody>
      </p:sp>
      <p:grpSp>
        <p:nvGrpSpPr>
          <p:cNvPr id="4" name="Group 3">
            <a:extLst>
              <a:ext uri="{FF2B5EF4-FFF2-40B4-BE49-F238E27FC236}">
                <a16:creationId xmlns:a16="http://schemas.microsoft.com/office/drawing/2014/main" id="{C49DECA2-1245-0CBE-12BB-2464DC5863C8}"/>
              </a:ext>
            </a:extLst>
          </p:cNvPr>
          <p:cNvGrpSpPr/>
          <p:nvPr/>
        </p:nvGrpSpPr>
        <p:grpSpPr>
          <a:xfrm>
            <a:off x="0" y="6010656"/>
            <a:ext cx="12192000" cy="847344"/>
            <a:chOff x="0" y="6010656"/>
            <a:chExt cx="12192000" cy="847344"/>
          </a:xfrm>
        </p:grpSpPr>
        <p:sp>
          <p:nvSpPr>
            <p:cNvPr id="6" name="Rectangle 11">
              <a:extLst>
                <a:ext uri="{FF2B5EF4-FFF2-40B4-BE49-F238E27FC236}">
                  <a16:creationId xmlns:a16="http://schemas.microsoft.com/office/drawing/2014/main" id="{4CF86E5B-BBCD-FE28-2B79-C6D387B6BF37}"/>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7" name="Picture 6" descr="A picture containing text, font, graphics, logo&#10;&#10;Description automatically generated">
              <a:extLst>
                <a:ext uri="{FF2B5EF4-FFF2-40B4-BE49-F238E27FC236}">
                  <a16:creationId xmlns:a16="http://schemas.microsoft.com/office/drawing/2014/main" id="{1D72A860-B61A-844A-F00B-DE7B72BA14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8" name="Picture 7">
            <a:extLst>
              <a:ext uri="{FF2B5EF4-FFF2-40B4-BE49-F238E27FC236}">
                <a16:creationId xmlns:a16="http://schemas.microsoft.com/office/drawing/2014/main" id="{13C623C1-5CD8-3CD4-AB17-A232E6FDA24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
        <p:nvSpPr>
          <p:cNvPr id="15" name="!!Greenbox">
            <a:extLst>
              <a:ext uri="{FF2B5EF4-FFF2-40B4-BE49-F238E27FC236}">
                <a16:creationId xmlns:a16="http://schemas.microsoft.com/office/drawing/2014/main" id="{933BA8AA-F994-5D9C-D11F-633BEA2ED702}"/>
              </a:ext>
            </a:extLst>
          </p:cNvPr>
          <p:cNvSpPr/>
          <p:nvPr/>
        </p:nvSpPr>
        <p:spPr>
          <a:xfrm rot="16200000" flipH="1">
            <a:off x="11245194"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urquoisebox">
            <a:extLst>
              <a:ext uri="{FF2B5EF4-FFF2-40B4-BE49-F238E27FC236}">
                <a16:creationId xmlns:a16="http://schemas.microsoft.com/office/drawing/2014/main" id="{199B2037-E0CF-09DB-0A5F-5C4C86660AC5}"/>
              </a:ext>
            </a:extLst>
          </p:cNvPr>
          <p:cNvSpPr/>
          <p:nvPr/>
        </p:nvSpPr>
        <p:spPr>
          <a:xfrm rot="16200000" flipH="1">
            <a:off x="112451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Bluebox">
            <a:extLst>
              <a:ext uri="{FF2B5EF4-FFF2-40B4-BE49-F238E27FC236}">
                <a16:creationId xmlns:a16="http://schemas.microsoft.com/office/drawing/2014/main" id="{5E531261-BE7E-5161-876E-448381BF3C83}"/>
              </a:ext>
            </a:extLst>
          </p:cNvPr>
          <p:cNvSpPr/>
          <p:nvPr/>
        </p:nvSpPr>
        <p:spPr>
          <a:xfrm rot="16200000" flipH="1">
            <a:off x="11245194"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Lakebox">
            <a:extLst>
              <a:ext uri="{FF2B5EF4-FFF2-40B4-BE49-F238E27FC236}">
                <a16:creationId xmlns:a16="http://schemas.microsoft.com/office/drawing/2014/main" id="{407B2756-EAB1-4485-E5F0-52ABE3841BA9}"/>
              </a:ext>
            </a:extLst>
          </p:cNvPr>
          <p:cNvSpPr/>
          <p:nvPr/>
        </p:nvSpPr>
        <p:spPr>
          <a:xfrm rot="16200000" flipH="1">
            <a:off x="112451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E2A9A7EE-037F-70E5-457F-97309EC7034D}"/>
              </a:ext>
            </a:extLst>
          </p:cNvPr>
          <p:cNvSpPr txBox="1"/>
          <p:nvPr/>
        </p:nvSpPr>
        <p:spPr>
          <a:xfrm rot="16200000" flipH="1">
            <a:off x="11348866"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3A1EA080-8340-F4F1-0115-9BB804AC7C90}"/>
              </a:ext>
            </a:extLst>
          </p:cNvPr>
          <p:cNvSpPr txBox="1"/>
          <p:nvPr/>
        </p:nvSpPr>
        <p:spPr>
          <a:xfrm rot="16200000" flipH="1">
            <a:off x="11347706"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6A186F4C-A759-2EF9-9FA7-EBF569908839}"/>
              </a:ext>
            </a:extLst>
          </p:cNvPr>
          <p:cNvSpPr txBox="1"/>
          <p:nvPr/>
        </p:nvSpPr>
        <p:spPr>
          <a:xfrm rot="16200000" flipH="1">
            <a:off x="1154534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1839FD27-D98B-A802-E13C-312BF45DA8FE}"/>
              </a:ext>
            </a:extLst>
          </p:cNvPr>
          <p:cNvSpPr txBox="1"/>
          <p:nvPr/>
        </p:nvSpPr>
        <p:spPr>
          <a:xfrm rot="16200000" flipH="1">
            <a:off x="112891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71649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25F8B351-C661-44AD-93F8-878950F1A5C0}"/>
              </a:ext>
            </a:extLst>
          </p:cNvPr>
          <p:cNvSpPr txBox="1"/>
          <p:nvPr/>
        </p:nvSpPr>
        <p:spPr>
          <a:xfrm>
            <a:off x="104025" y="861662"/>
            <a:ext cx="3404285" cy="60016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4472C4">
                    <a:lumMod val="50000"/>
                  </a:srgbClr>
                </a:solidFill>
                <a:effectLst/>
                <a:uLnTx/>
                <a:uFillTx/>
                <a:latin typeface="Myriad Pro"/>
                <a:ea typeface="游ゴシック" panose="020B0400000000000000" pitchFamily="34" charset="-128"/>
                <a:cs typeface="+mn-cs"/>
              </a:rPr>
              <a:t>From 2018 on, more people living in urban areas than rural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4472C4">
                    <a:lumMod val="50000"/>
                  </a:srgbClr>
                </a:solidFill>
                <a:effectLst/>
                <a:uLnTx/>
                <a:uFillTx/>
                <a:latin typeface="Myriad Pro"/>
                <a:ea typeface="游ゴシック" panose="020B0400000000000000" pitchFamily="34" charset="-128"/>
                <a:cs typeface="+mn-cs"/>
              </a:rPr>
              <a:t>By 2050, 70% of the population will live in cities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4472C4">
                    <a:lumMod val="50000"/>
                  </a:srgbClr>
                </a:solidFill>
                <a:effectLst/>
                <a:uLnTx/>
                <a:uFillTx/>
                <a:latin typeface="Myriad Pro"/>
                <a:ea typeface="游ゴシック" panose="020B0400000000000000" pitchFamily="34" charset="-128"/>
                <a:cs typeface="+mn-cs"/>
              </a:rPr>
              <a:t>95% of urban growth will be in developing countries (most in Asia and Africa)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4472C4">
                    <a:lumMod val="50000"/>
                  </a:srgbClr>
                </a:solidFill>
                <a:effectLst/>
                <a:uLnTx/>
                <a:uFillTx/>
                <a:latin typeface="Myriad Pro"/>
                <a:ea typeface="游ゴシック" panose="020B0400000000000000" pitchFamily="34" charset="-128"/>
                <a:cs typeface="+mn-cs"/>
              </a:rPr>
              <a:t>More than 800 million people live in slums today- most in Eastern and South-Eastern Asia</a:t>
            </a:r>
          </a:p>
        </p:txBody>
      </p:sp>
      <p:pic>
        <p:nvPicPr>
          <p:cNvPr id="7" name="図 6">
            <a:extLst>
              <a:ext uri="{FF2B5EF4-FFF2-40B4-BE49-F238E27FC236}">
                <a16:creationId xmlns:a16="http://schemas.microsoft.com/office/drawing/2014/main" id="{7B11DA0A-19BD-4C86-B43B-1C105E5732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25948" y="861662"/>
            <a:ext cx="8866052" cy="4774028"/>
          </a:xfrm>
          <a:prstGeom prst="rect">
            <a:avLst/>
          </a:prstGeom>
        </p:spPr>
      </p:pic>
      <p:sp>
        <p:nvSpPr>
          <p:cNvPr id="8" name="テキスト ボックス 7">
            <a:extLst>
              <a:ext uri="{FF2B5EF4-FFF2-40B4-BE49-F238E27FC236}">
                <a16:creationId xmlns:a16="http://schemas.microsoft.com/office/drawing/2014/main" id="{53E9D6C2-A795-456F-8ACB-CB117D19BB0C}"/>
              </a:ext>
            </a:extLst>
          </p:cNvPr>
          <p:cNvSpPr txBox="1"/>
          <p:nvPr/>
        </p:nvSpPr>
        <p:spPr>
          <a:xfrm>
            <a:off x="3869630" y="5635690"/>
            <a:ext cx="5585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Urban population at midyear (Thousands)</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9" name="Title 4">
            <a:extLst>
              <a:ext uri="{FF2B5EF4-FFF2-40B4-BE49-F238E27FC236}">
                <a16:creationId xmlns:a16="http://schemas.microsoft.com/office/drawing/2014/main" id="{A48F114B-B852-42F3-A943-05DBA5FE0DC2}"/>
              </a:ext>
            </a:extLst>
          </p:cNvPr>
          <p:cNvSpPr txBox="1">
            <a:spLocks noChangeArrowheads="1"/>
          </p:cNvSpPr>
          <p:nvPr/>
        </p:nvSpPr>
        <p:spPr>
          <a:xfrm>
            <a:off x="-469900" y="195819"/>
            <a:ext cx="9423399" cy="709827"/>
          </a:xfrm>
          <a:prstGeom prst="rect">
            <a:avLst/>
          </a:prstGeom>
          <a:noFill/>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Projected growth in urban populations</a:t>
            </a:r>
          </a:p>
        </p:txBody>
      </p:sp>
      <p:grpSp>
        <p:nvGrpSpPr>
          <p:cNvPr id="2" name="Group 1">
            <a:extLst>
              <a:ext uri="{FF2B5EF4-FFF2-40B4-BE49-F238E27FC236}">
                <a16:creationId xmlns:a16="http://schemas.microsoft.com/office/drawing/2014/main" id="{8B78E7A2-7951-1599-F2CA-ED91EFA2C5C9}"/>
              </a:ext>
            </a:extLst>
          </p:cNvPr>
          <p:cNvGrpSpPr/>
          <p:nvPr/>
        </p:nvGrpSpPr>
        <p:grpSpPr>
          <a:xfrm>
            <a:off x="0" y="6010656"/>
            <a:ext cx="12192000" cy="847344"/>
            <a:chOff x="0" y="6010656"/>
            <a:chExt cx="12192000" cy="847344"/>
          </a:xfrm>
        </p:grpSpPr>
        <p:sp>
          <p:nvSpPr>
            <p:cNvPr id="3" name="Rectangle 11">
              <a:extLst>
                <a:ext uri="{FF2B5EF4-FFF2-40B4-BE49-F238E27FC236}">
                  <a16:creationId xmlns:a16="http://schemas.microsoft.com/office/drawing/2014/main" id="{F7B7DA45-FCD3-3331-AEFD-BE11AEAA5960}"/>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font, graphics, logo&#10;&#10;Description automatically generated">
              <a:extLst>
                <a:ext uri="{FF2B5EF4-FFF2-40B4-BE49-F238E27FC236}">
                  <a16:creationId xmlns:a16="http://schemas.microsoft.com/office/drawing/2014/main" id="{841B097B-5DA6-E3AC-53A4-18C20F830D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5" name="Picture 4">
            <a:extLst>
              <a:ext uri="{FF2B5EF4-FFF2-40B4-BE49-F238E27FC236}">
                <a16:creationId xmlns:a16="http://schemas.microsoft.com/office/drawing/2014/main" id="{BB45D5B3-DBA2-E132-67AF-761B6F4E99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1672431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B4E42E-81F6-4C46-99B8-EEB1006B769F}"/>
              </a:ext>
            </a:extLst>
          </p:cNvPr>
          <p:cNvPicPr>
            <a:picLocks noGrp="1" noChangeAspect="1"/>
          </p:cNvPicPr>
          <p:nvPr>
            <p:ph idx="4294967295"/>
          </p:nvPr>
        </p:nvPicPr>
        <p:blipFill>
          <a:blip r:embed="rId2"/>
          <a:stretch>
            <a:fillRect/>
          </a:stretch>
        </p:blipFill>
        <p:spPr>
          <a:xfrm>
            <a:off x="826829" y="831229"/>
            <a:ext cx="9449190" cy="5734671"/>
          </a:xfrm>
          <a:prstGeom prst="rect">
            <a:avLst/>
          </a:prstGeom>
        </p:spPr>
      </p:pic>
      <p:sp>
        <p:nvSpPr>
          <p:cNvPr id="5" name="Title 4">
            <a:extLst>
              <a:ext uri="{FF2B5EF4-FFF2-40B4-BE49-F238E27FC236}">
                <a16:creationId xmlns:a16="http://schemas.microsoft.com/office/drawing/2014/main" id="{962DE1BF-16F9-4EC7-841F-A470ACA6DA70}"/>
              </a:ext>
            </a:extLst>
          </p:cNvPr>
          <p:cNvSpPr txBox="1">
            <a:spLocks noChangeArrowheads="1"/>
          </p:cNvSpPr>
          <p:nvPr/>
        </p:nvSpPr>
        <p:spPr>
          <a:xfrm>
            <a:off x="-381000" y="151262"/>
            <a:ext cx="12192000" cy="724524"/>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Urbanization Trend in Asia Pacific (Secondary Cities)</a:t>
            </a:r>
          </a:p>
        </p:txBody>
      </p:sp>
      <p:grpSp>
        <p:nvGrpSpPr>
          <p:cNvPr id="2" name="Group 1">
            <a:extLst>
              <a:ext uri="{FF2B5EF4-FFF2-40B4-BE49-F238E27FC236}">
                <a16:creationId xmlns:a16="http://schemas.microsoft.com/office/drawing/2014/main" id="{982C012D-4E74-5F3D-B658-591FAEA46133}"/>
              </a:ext>
            </a:extLst>
          </p:cNvPr>
          <p:cNvGrpSpPr/>
          <p:nvPr/>
        </p:nvGrpSpPr>
        <p:grpSpPr>
          <a:xfrm>
            <a:off x="0" y="6010656"/>
            <a:ext cx="12192000" cy="847344"/>
            <a:chOff x="0" y="6010656"/>
            <a:chExt cx="12192000" cy="847344"/>
          </a:xfrm>
        </p:grpSpPr>
        <p:sp>
          <p:nvSpPr>
            <p:cNvPr id="3" name="Rectangle 11">
              <a:extLst>
                <a:ext uri="{FF2B5EF4-FFF2-40B4-BE49-F238E27FC236}">
                  <a16:creationId xmlns:a16="http://schemas.microsoft.com/office/drawing/2014/main" id="{A6664FEC-F7CB-626D-FAD4-E6D7481FEE57}"/>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text, font, graphics, logo&#10;&#10;Description automatically generated">
              <a:extLst>
                <a:ext uri="{FF2B5EF4-FFF2-40B4-BE49-F238E27FC236}">
                  <a16:creationId xmlns:a16="http://schemas.microsoft.com/office/drawing/2014/main" id="{6B62F932-70BC-6D30-1A8C-2FA2CBDF9D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7" name="Picture 6">
            <a:extLst>
              <a:ext uri="{FF2B5EF4-FFF2-40B4-BE49-F238E27FC236}">
                <a16:creationId xmlns:a16="http://schemas.microsoft.com/office/drawing/2014/main" id="{6E0DDB85-D865-EA76-79FE-E32635DF945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252746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5" name="Text Placeholder 3">
            <a:extLst>
              <a:ext uri="{FF2B5EF4-FFF2-40B4-BE49-F238E27FC236}">
                <a16:creationId xmlns:a16="http://schemas.microsoft.com/office/drawing/2014/main" id="{F9C81195-97A9-444D-ABE9-243530F2C577}"/>
              </a:ext>
            </a:extLst>
          </p:cNvPr>
          <p:cNvGraphicFramePr>
            <a:graphicFrameLocks noGrp="1"/>
          </p:cNvGraphicFramePr>
          <p:nvPr>
            <p:ph idx="1"/>
          </p:nvPr>
        </p:nvGraphicFramePr>
        <p:xfrm>
          <a:off x="485074" y="1119673"/>
          <a:ext cx="11221852" cy="5245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FAFC8AB4-B0C3-426A-AAC6-1419EA0F9D29}"/>
              </a:ext>
            </a:extLst>
          </p:cNvPr>
          <p:cNvSpPr txBox="1">
            <a:spLocks noChangeArrowheads="1"/>
          </p:cNvSpPr>
          <p:nvPr/>
        </p:nvSpPr>
        <p:spPr>
          <a:xfrm>
            <a:off x="0" y="264227"/>
            <a:ext cx="12192000" cy="72523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Challenges of Urbanization </a:t>
            </a:r>
          </a:p>
        </p:txBody>
      </p:sp>
      <p:pic>
        <p:nvPicPr>
          <p:cNvPr id="7" name="Picture 6">
            <a:extLst>
              <a:ext uri="{FF2B5EF4-FFF2-40B4-BE49-F238E27FC236}">
                <a16:creationId xmlns:a16="http://schemas.microsoft.com/office/drawing/2014/main" id="{784D234E-D2AB-424E-B84B-307369A47975}"/>
              </a:ext>
            </a:extLst>
          </p:cNvPr>
          <p:cNvPicPr>
            <a:picLocks noChangeAspect="1"/>
          </p:cNvPicPr>
          <p:nvPr/>
        </p:nvPicPr>
        <p:blipFill>
          <a:blip r:embed="rId8"/>
          <a:stretch>
            <a:fillRect/>
          </a:stretch>
        </p:blipFill>
        <p:spPr>
          <a:xfrm>
            <a:off x="8078080" y="2899259"/>
            <a:ext cx="1096807" cy="1096807"/>
          </a:xfrm>
          <a:prstGeom prst="rect">
            <a:avLst/>
          </a:prstGeom>
        </p:spPr>
      </p:pic>
      <p:grpSp>
        <p:nvGrpSpPr>
          <p:cNvPr id="2" name="Group 1">
            <a:extLst>
              <a:ext uri="{FF2B5EF4-FFF2-40B4-BE49-F238E27FC236}">
                <a16:creationId xmlns:a16="http://schemas.microsoft.com/office/drawing/2014/main" id="{D24AAB31-0EAB-E05A-3466-5307D55B8107}"/>
              </a:ext>
            </a:extLst>
          </p:cNvPr>
          <p:cNvGrpSpPr/>
          <p:nvPr/>
        </p:nvGrpSpPr>
        <p:grpSpPr>
          <a:xfrm>
            <a:off x="0" y="6010656"/>
            <a:ext cx="12192000" cy="847344"/>
            <a:chOff x="0" y="6010656"/>
            <a:chExt cx="12192000" cy="847344"/>
          </a:xfrm>
        </p:grpSpPr>
        <p:sp>
          <p:nvSpPr>
            <p:cNvPr id="3" name="Rectangle 11">
              <a:extLst>
                <a:ext uri="{FF2B5EF4-FFF2-40B4-BE49-F238E27FC236}">
                  <a16:creationId xmlns:a16="http://schemas.microsoft.com/office/drawing/2014/main" id="{6F9400E7-0B40-C3FF-4EA7-7E502AC236B8}"/>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font, graphics, logo&#10;&#10;Description automatically generated">
              <a:extLst>
                <a:ext uri="{FF2B5EF4-FFF2-40B4-BE49-F238E27FC236}">
                  <a16:creationId xmlns:a16="http://schemas.microsoft.com/office/drawing/2014/main" id="{CA5136A1-743A-B0F2-653B-7D45A6EAEFE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6" name="Picture 5">
            <a:extLst>
              <a:ext uri="{FF2B5EF4-FFF2-40B4-BE49-F238E27FC236}">
                <a16:creationId xmlns:a16="http://schemas.microsoft.com/office/drawing/2014/main" id="{06C52FF3-6041-8856-0F18-2E1BD7EC559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190138656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next to a body of water&#10;&#10;Description automatically generated with medium confidence">
            <a:extLst>
              <a:ext uri="{FF2B5EF4-FFF2-40B4-BE49-F238E27FC236}">
                <a16:creationId xmlns:a16="http://schemas.microsoft.com/office/drawing/2014/main" id="{2DF4A010-1343-FA89-8F36-7A97914C126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EC7416-23FF-4EAE-B766-9263F4BB1220}"/>
              </a:ext>
            </a:extLst>
          </p:cNvPr>
          <p:cNvSpPr>
            <a:spLocks noGrp="1"/>
          </p:cNvSpPr>
          <p:nvPr>
            <p:ph type="title" idx="4294967295"/>
          </p:nvPr>
        </p:nvSpPr>
        <p:spPr>
          <a:xfrm>
            <a:off x="349860" y="5937910"/>
            <a:ext cx="11210925" cy="746125"/>
          </a:xfrm>
          <a:solidFill>
            <a:schemeClr val="tx2">
              <a:lumMod val="60000"/>
              <a:lumOff val="40000"/>
            </a:schemeClr>
          </a:solidFill>
        </p:spPr>
        <p:txBody>
          <a:bodyPr vert="horz" lIns="91440" tIns="45720" rIns="91440" bIns="45720" rtlCol="0" anchor="ctr">
            <a:normAutofit/>
          </a:bodyPr>
          <a:lstStyle/>
          <a:p>
            <a:pPr algn="ctr"/>
            <a:r>
              <a:rPr lang="en-US" dirty="0">
                <a:solidFill>
                  <a:schemeClr val="bg1"/>
                </a:solidFill>
              </a:rPr>
              <a:t>Shanghai, China 1987</a:t>
            </a:r>
          </a:p>
        </p:txBody>
      </p:sp>
    </p:spTree>
    <p:extLst>
      <p:ext uri="{BB962C8B-B14F-4D97-AF65-F5344CB8AC3E}">
        <p14:creationId xmlns:p14="http://schemas.microsoft.com/office/powerpoint/2010/main" val="2253017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factory, outdoor, building&#10;&#10;Description automatically generated">
            <a:extLst>
              <a:ext uri="{FF2B5EF4-FFF2-40B4-BE49-F238E27FC236}">
                <a16:creationId xmlns:a16="http://schemas.microsoft.com/office/drawing/2014/main" id="{58C9E5AA-483B-E818-98FC-72353D55718F}"/>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E77F34A1-01D6-45EA-9947-A45ED6F1F629}"/>
              </a:ext>
            </a:extLst>
          </p:cNvPr>
          <p:cNvSpPr txBox="1">
            <a:spLocks/>
          </p:cNvSpPr>
          <p:nvPr/>
        </p:nvSpPr>
        <p:spPr>
          <a:xfrm>
            <a:off x="490537" y="6025296"/>
            <a:ext cx="11210925" cy="746125"/>
          </a:xfrm>
          <a:prstGeom prst="rect">
            <a:avLst/>
          </a:prstGeom>
          <a:solidFill>
            <a:schemeClr val="tx2">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Shanghai, China 2013</a:t>
            </a:r>
          </a:p>
        </p:txBody>
      </p:sp>
    </p:spTree>
    <p:extLst>
      <p:ext uri="{BB962C8B-B14F-4D97-AF65-F5344CB8AC3E}">
        <p14:creationId xmlns:p14="http://schemas.microsoft.com/office/powerpoint/2010/main" val="3817152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300" y="1332452"/>
            <a:ext cx="7199148" cy="4678204"/>
          </a:xfrm>
          <a:prstGeom prst="rect">
            <a:avLst/>
          </a:prstGeom>
          <a:noFill/>
        </p:spPr>
        <p:txBody>
          <a:bodyPr wrap="square" rtlCol="0">
            <a:spAutoFit/>
          </a:bodyPr>
          <a:lstStyle/>
          <a:p>
            <a:pPr marL="342900" indent="-342900">
              <a:buFont typeface="Wingdings" panose="05000000000000000000" pitchFamily="2" charset="2"/>
              <a:buChar char="§"/>
            </a:pPr>
            <a:r>
              <a:rPr lang="en-US" sz="2000" dirty="0">
                <a:solidFill>
                  <a:schemeClr val="accent1">
                    <a:lumMod val="50000"/>
                  </a:schemeClr>
                </a:solidFill>
                <a:latin typeface="Myriad Pro"/>
              </a:rPr>
              <a:t>Today, more people have access to safe drinking water (from 74% in 1990 to 94%);  Access to sanitation increased from 44 to 65%  (mostly in urban areas);</a:t>
            </a:r>
          </a:p>
          <a:p>
            <a:pPr marL="342900" indent="-342900">
              <a:buFont typeface="Wingdings" panose="05000000000000000000" pitchFamily="2" charset="2"/>
              <a:buChar char="§"/>
            </a:pPr>
            <a:r>
              <a:rPr lang="en-US" sz="2000" dirty="0">
                <a:solidFill>
                  <a:schemeClr val="accent1">
                    <a:lumMod val="50000"/>
                  </a:schemeClr>
                </a:solidFill>
                <a:latin typeface="Myriad Pro"/>
              </a:rPr>
              <a:t>Wastewater treatment as low as 4%;  Pollution and poor water quality are common problems</a:t>
            </a:r>
            <a:endParaRPr lang="en-GB" sz="2000" dirty="0">
              <a:solidFill>
                <a:schemeClr val="accent1">
                  <a:lumMod val="50000"/>
                </a:schemeClr>
              </a:solidFill>
              <a:latin typeface="Myriad Pro"/>
            </a:endParaRPr>
          </a:p>
          <a:p>
            <a:pPr marL="342900" indent="-342900">
              <a:buFont typeface="Wingdings" panose="05000000000000000000" pitchFamily="2" charset="2"/>
              <a:buChar char="§"/>
            </a:pPr>
            <a:r>
              <a:rPr lang="en-US" sz="2000" dirty="0">
                <a:solidFill>
                  <a:schemeClr val="accent1">
                    <a:lumMod val="50000"/>
                  </a:schemeClr>
                </a:solidFill>
                <a:latin typeface="Myriad Pro"/>
              </a:rPr>
              <a:t>Many of the freshwater sources in Asia are already over-extracted</a:t>
            </a:r>
          </a:p>
          <a:p>
            <a:pPr marL="342900" indent="-342900">
              <a:buFont typeface="Wingdings" panose="05000000000000000000" pitchFamily="2" charset="2"/>
              <a:buChar char="§"/>
            </a:pPr>
            <a:r>
              <a:rPr lang="en-US" sz="2000" dirty="0">
                <a:solidFill>
                  <a:schemeClr val="accent1">
                    <a:lumMod val="50000"/>
                  </a:schemeClr>
                </a:solidFill>
                <a:latin typeface="Myriad Pro"/>
              </a:rPr>
              <a:t>Increase in demand of 55% by 2030 for urban water, including in cities that already face water stress and scarcity;</a:t>
            </a:r>
          </a:p>
          <a:p>
            <a:pPr marL="342900" indent="-342900">
              <a:buFont typeface="Wingdings" panose="05000000000000000000" pitchFamily="2" charset="2"/>
              <a:buChar char="§"/>
            </a:pPr>
            <a:r>
              <a:rPr lang="en-US" sz="2000" dirty="0">
                <a:solidFill>
                  <a:schemeClr val="accent1">
                    <a:lumMod val="50000"/>
                  </a:schemeClr>
                </a:solidFill>
                <a:latin typeface="Myriad Pro"/>
              </a:rPr>
              <a:t>Insufficient infrastructure to meet demand for domestic water, manufacturing, and thermal electricity generation. </a:t>
            </a:r>
          </a:p>
          <a:p>
            <a:pPr marL="342900" indent="-342900">
              <a:buFont typeface="Wingdings" panose="05000000000000000000" pitchFamily="2" charset="2"/>
              <a:buChar char="§"/>
            </a:pPr>
            <a:r>
              <a:rPr lang="en-US" sz="2000" dirty="0">
                <a:solidFill>
                  <a:schemeClr val="accent1">
                    <a:lumMod val="50000"/>
                  </a:schemeClr>
                </a:solidFill>
                <a:latin typeface="Myriad Pro"/>
              </a:rPr>
              <a:t>More water is needed for food and energy (AI)</a:t>
            </a:r>
          </a:p>
          <a:p>
            <a:pPr marL="342900" indent="-342900">
              <a:buFont typeface="Wingdings" panose="05000000000000000000" pitchFamily="2" charset="2"/>
              <a:buChar char="§"/>
            </a:pPr>
            <a:r>
              <a:rPr lang="en-US" sz="2000" dirty="0">
                <a:solidFill>
                  <a:schemeClr val="accent1">
                    <a:lumMod val="50000"/>
                  </a:schemeClr>
                </a:solidFill>
                <a:latin typeface="Myriad Pro"/>
              </a:rPr>
              <a:t>Shifting urban-rural water ratios.</a:t>
            </a:r>
            <a:endParaRPr lang="en-US" sz="2000" dirty="0"/>
          </a:p>
          <a:p>
            <a:endParaRPr lang="en-GB"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8167" y="924653"/>
            <a:ext cx="3654533" cy="5125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itle 4">
            <a:extLst>
              <a:ext uri="{FF2B5EF4-FFF2-40B4-BE49-F238E27FC236}">
                <a16:creationId xmlns:a16="http://schemas.microsoft.com/office/drawing/2014/main" id="{4CE75860-AC2C-44C4-A2C7-C30269802F18}"/>
              </a:ext>
            </a:extLst>
          </p:cNvPr>
          <p:cNvSpPr txBox="1">
            <a:spLocks noChangeArrowheads="1"/>
          </p:cNvSpPr>
          <p:nvPr/>
        </p:nvSpPr>
        <p:spPr>
          <a:xfrm>
            <a:off x="-248735" y="286047"/>
            <a:ext cx="10089047" cy="541287"/>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b="1" dirty="0">
                <a:solidFill>
                  <a:schemeClr val="tx1"/>
                </a:solidFill>
                <a:latin typeface="Roboto" panose="02000000000000000000" pitchFamily="2" charset="0"/>
                <a:ea typeface="Roboto" panose="02000000000000000000" pitchFamily="2" charset="0"/>
                <a:cs typeface="Roboto" panose="02000000000000000000" pitchFamily="2" charset="0"/>
              </a:rPr>
              <a:t>Impacts of urbanization (Water Resources) </a:t>
            </a:r>
          </a:p>
        </p:txBody>
      </p:sp>
      <p:grpSp>
        <p:nvGrpSpPr>
          <p:cNvPr id="2" name="Group 1">
            <a:extLst>
              <a:ext uri="{FF2B5EF4-FFF2-40B4-BE49-F238E27FC236}">
                <a16:creationId xmlns:a16="http://schemas.microsoft.com/office/drawing/2014/main" id="{8A0ED22F-FB66-5828-2781-11F7E16468AC}"/>
              </a:ext>
            </a:extLst>
          </p:cNvPr>
          <p:cNvGrpSpPr/>
          <p:nvPr/>
        </p:nvGrpSpPr>
        <p:grpSpPr>
          <a:xfrm>
            <a:off x="0" y="6010656"/>
            <a:ext cx="12192000" cy="847344"/>
            <a:chOff x="0" y="6010656"/>
            <a:chExt cx="12192000" cy="847344"/>
          </a:xfrm>
        </p:grpSpPr>
        <p:sp>
          <p:nvSpPr>
            <p:cNvPr id="4" name="Rectangle 11">
              <a:extLst>
                <a:ext uri="{FF2B5EF4-FFF2-40B4-BE49-F238E27FC236}">
                  <a16:creationId xmlns:a16="http://schemas.microsoft.com/office/drawing/2014/main" id="{D26689F5-26C0-3F4A-DCFF-EC4BA9C7ABEE}"/>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5" name="Picture 4" descr="A picture containing text, font, graphics, logo&#10;&#10;Description automatically generated">
              <a:extLst>
                <a:ext uri="{FF2B5EF4-FFF2-40B4-BE49-F238E27FC236}">
                  <a16:creationId xmlns:a16="http://schemas.microsoft.com/office/drawing/2014/main" id="{DBE77799-610C-9D0A-2698-BDC220D0AA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8" name="Picture 7">
            <a:extLst>
              <a:ext uri="{FF2B5EF4-FFF2-40B4-BE49-F238E27FC236}">
                <a16:creationId xmlns:a16="http://schemas.microsoft.com/office/drawing/2014/main" id="{4E2C5A2B-5784-3D2B-2321-F087FF013D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3761724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E225C29-1758-4140-9DEA-15A0312A3432}"/>
              </a:ext>
            </a:extLst>
          </p:cNvPr>
          <p:cNvPicPr>
            <a:picLocks noGrp="1" noChangeAspect="1"/>
          </p:cNvPicPr>
          <p:nvPr>
            <p:ph idx="1"/>
          </p:nvPr>
        </p:nvPicPr>
        <p:blipFill>
          <a:blip r:embed="rId2"/>
          <a:stretch>
            <a:fillRect/>
          </a:stretch>
        </p:blipFill>
        <p:spPr>
          <a:xfrm>
            <a:off x="1278924" y="607939"/>
            <a:ext cx="5043499" cy="2838585"/>
          </a:xfrm>
          <a:prstGeom prst="rect">
            <a:avLst/>
          </a:prstGeom>
        </p:spPr>
      </p:pic>
      <p:sp>
        <p:nvSpPr>
          <p:cNvPr id="5" name="テキスト ボックス 9">
            <a:extLst>
              <a:ext uri="{FF2B5EF4-FFF2-40B4-BE49-F238E27FC236}">
                <a16:creationId xmlns:a16="http://schemas.microsoft.com/office/drawing/2014/main" id="{A28240E0-9201-47B5-AB2C-F237DA088C8D}"/>
              </a:ext>
            </a:extLst>
          </p:cNvPr>
          <p:cNvSpPr txBox="1"/>
          <p:nvPr/>
        </p:nvSpPr>
        <p:spPr>
          <a:xfrm>
            <a:off x="1278924" y="3203401"/>
            <a:ext cx="5146399" cy="261610"/>
          </a:xfrm>
          <a:prstGeom prst="rect">
            <a:avLst/>
          </a:prstGeom>
          <a:noFill/>
        </p:spPr>
        <p:txBody>
          <a:bodyPr wrap="square" rtlCol="0">
            <a:spAutoFit/>
          </a:bodyPr>
          <a:lstStyle/>
          <a:p>
            <a:r>
              <a:rPr lang="en-US" altLang="ja-JP" sz="1100" dirty="0"/>
              <a:t>Source:  World Bank  </a:t>
            </a:r>
            <a:endParaRPr kumimoji="1" lang="ja-JP" altLang="en-US" sz="1100" dirty="0"/>
          </a:p>
        </p:txBody>
      </p:sp>
      <p:pic>
        <p:nvPicPr>
          <p:cNvPr id="7" name="Picture 6">
            <a:extLst>
              <a:ext uri="{FF2B5EF4-FFF2-40B4-BE49-F238E27FC236}">
                <a16:creationId xmlns:a16="http://schemas.microsoft.com/office/drawing/2014/main" id="{D516B28E-BEFD-4B9A-8BAC-44129B637F05}"/>
              </a:ext>
            </a:extLst>
          </p:cNvPr>
          <p:cNvPicPr>
            <a:picLocks noChangeAspect="1"/>
          </p:cNvPicPr>
          <p:nvPr/>
        </p:nvPicPr>
        <p:blipFill>
          <a:blip r:embed="rId3"/>
          <a:stretch>
            <a:fillRect/>
          </a:stretch>
        </p:blipFill>
        <p:spPr>
          <a:xfrm>
            <a:off x="7540008" y="741059"/>
            <a:ext cx="4022412" cy="3012927"/>
          </a:xfrm>
          <a:prstGeom prst="rect">
            <a:avLst/>
          </a:prstGeom>
        </p:spPr>
      </p:pic>
      <p:sp>
        <p:nvSpPr>
          <p:cNvPr id="8" name="Rectangle 7">
            <a:extLst>
              <a:ext uri="{FF2B5EF4-FFF2-40B4-BE49-F238E27FC236}">
                <a16:creationId xmlns:a16="http://schemas.microsoft.com/office/drawing/2014/main" id="{8AC8BD83-61F6-46E2-8CF1-DD1C3BF717B5}"/>
              </a:ext>
            </a:extLst>
          </p:cNvPr>
          <p:cNvSpPr/>
          <p:nvPr/>
        </p:nvSpPr>
        <p:spPr>
          <a:xfrm>
            <a:off x="10580934" y="3753986"/>
            <a:ext cx="6096000" cy="261610"/>
          </a:xfrm>
          <a:prstGeom prst="rect">
            <a:avLst/>
          </a:prstGeom>
        </p:spPr>
        <p:txBody>
          <a:bodyPr>
            <a:spAutoFit/>
          </a:bodyPr>
          <a:lstStyle/>
          <a:p>
            <a:r>
              <a:rPr lang="en-US" sz="1100" dirty="0">
                <a:hlinkClick r:id="rId4"/>
              </a:rPr>
              <a:t>hindustantimes.com</a:t>
            </a:r>
          </a:p>
        </p:txBody>
      </p:sp>
      <p:pic>
        <p:nvPicPr>
          <p:cNvPr id="9" name="Picture 8">
            <a:extLst>
              <a:ext uri="{FF2B5EF4-FFF2-40B4-BE49-F238E27FC236}">
                <a16:creationId xmlns:a16="http://schemas.microsoft.com/office/drawing/2014/main" id="{4C8A20B2-03A8-4BC7-B864-1FC8B3B155CB}"/>
              </a:ext>
            </a:extLst>
          </p:cNvPr>
          <p:cNvPicPr>
            <a:picLocks noChangeAspect="1"/>
          </p:cNvPicPr>
          <p:nvPr/>
        </p:nvPicPr>
        <p:blipFill>
          <a:blip r:embed="rId5"/>
          <a:stretch>
            <a:fillRect/>
          </a:stretch>
        </p:blipFill>
        <p:spPr>
          <a:xfrm>
            <a:off x="7149493" y="3971289"/>
            <a:ext cx="4872938" cy="2728845"/>
          </a:xfrm>
          <a:prstGeom prst="rect">
            <a:avLst/>
          </a:prstGeom>
        </p:spPr>
      </p:pic>
      <p:sp>
        <p:nvSpPr>
          <p:cNvPr id="10" name="Rectangle 9">
            <a:extLst>
              <a:ext uri="{FF2B5EF4-FFF2-40B4-BE49-F238E27FC236}">
                <a16:creationId xmlns:a16="http://schemas.microsoft.com/office/drawing/2014/main" id="{8D699262-6235-48C3-982E-D178311D29EC}"/>
              </a:ext>
            </a:extLst>
          </p:cNvPr>
          <p:cNvSpPr/>
          <p:nvPr/>
        </p:nvSpPr>
        <p:spPr>
          <a:xfrm>
            <a:off x="1278924" y="6466054"/>
            <a:ext cx="6096000" cy="261610"/>
          </a:xfrm>
          <a:prstGeom prst="rect">
            <a:avLst/>
          </a:prstGeom>
        </p:spPr>
        <p:txBody>
          <a:bodyPr>
            <a:spAutoFit/>
          </a:bodyPr>
          <a:lstStyle/>
          <a:p>
            <a:r>
              <a:rPr lang="en-US" sz="1100" dirty="0"/>
              <a:t>https://www.azernews.az/nation/85086.html</a:t>
            </a:r>
          </a:p>
        </p:txBody>
      </p:sp>
      <p:pic>
        <p:nvPicPr>
          <p:cNvPr id="11" name="Picture 10">
            <a:extLst>
              <a:ext uri="{FF2B5EF4-FFF2-40B4-BE49-F238E27FC236}">
                <a16:creationId xmlns:a16="http://schemas.microsoft.com/office/drawing/2014/main" id="{6B2E3A5F-C48F-485B-929B-8ADA78926D8E}"/>
              </a:ext>
            </a:extLst>
          </p:cNvPr>
          <p:cNvPicPr>
            <a:picLocks noChangeAspect="1"/>
          </p:cNvPicPr>
          <p:nvPr/>
        </p:nvPicPr>
        <p:blipFill>
          <a:blip r:embed="rId6"/>
          <a:stretch>
            <a:fillRect/>
          </a:stretch>
        </p:blipFill>
        <p:spPr>
          <a:xfrm>
            <a:off x="1278924" y="3513538"/>
            <a:ext cx="5771715" cy="2885858"/>
          </a:xfrm>
          <a:prstGeom prst="rect">
            <a:avLst/>
          </a:prstGeom>
        </p:spPr>
      </p:pic>
      <p:sp>
        <p:nvSpPr>
          <p:cNvPr id="12" name="Title 4">
            <a:extLst>
              <a:ext uri="{FF2B5EF4-FFF2-40B4-BE49-F238E27FC236}">
                <a16:creationId xmlns:a16="http://schemas.microsoft.com/office/drawing/2014/main" id="{56C5A536-AC78-47F2-938C-2ADDCC5A0E19}"/>
              </a:ext>
            </a:extLst>
          </p:cNvPr>
          <p:cNvSpPr txBox="1">
            <a:spLocks noChangeArrowheads="1"/>
          </p:cNvSpPr>
          <p:nvPr/>
        </p:nvSpPr>
        <p:spPr>
          <a:xfrm>
            <a:off x="-1447675" y="225469"/>
            <a:ext cx="12228090" cy="541287"/>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b="1" dirty="0">
                <a:solidFill>
                  <a:schemeClr val="tx1"/>
                </a:solidFill>
                <a:latin typeface="Roboto" panose="02000000000000000000" pitchFamily="2" charset="0"/>
                <a:ea typeface="Roboto" panose="02000000000000000000" pitchFamily="2" charset="0"/>
                <a:cs typeface="Roboto" panose="02000000000000000000" pitchFamily="2" charset="0"/>
              </a:rPr>
              <a:t>Impacts of urbanization (Water Resources) </a:t>
            </a:r>
          </a:p>
        </p:txBody>
      </p:sp>
      <p:grpSp>
        <p:nvGrpSpPr>
          <p:cNvPr id="2" name="Group 1">
            <a:extLst>
              <a:ext uri="{FF2B5EF4-FFF2-40B4-BE49-F238E27FC236}">
                <a16:creationId xmlns:a16="http://schemas.microsoft.com/office/drawing/2014/main" id="{752D9DDD-4288-D360-1375-70A4FE3C5717}"/>
              </a:ext>
            </a:extLst>
          </p:cNvPr>
          <p:cNvGrpSpPr/>
          <p:nvPr/>
        </p:nvGrpSpPr>
        <p:grpSpPr>
          <a:xfrm>
            <a:off x="0" y="6010656"/>
            <a:ext cx="12192000" cy="847344"/>
            <a:chOff x="0" y="6010656"/>
            <a:chExt cx="12192000" cy="847344"/>
          </a:xfrm>
        </p:grpSpPr>
        <p:sp>
          <p:nvSpPr>
            <p:cNvPr id="3" name="Rectangle 11">
              <a:extLst>
                <a:ext uri="{FF2B5EF4-FFF2-40B4-BE49-F238E27FC236}">
                  <a16:creationId xmlns:a16="http://schemas.microsoft.com/office/drawing/2014/main" id="{FBC2E7D4-4293-99F9-19CB-19396A12EA00}"/>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descr="A picture containing text, font, graphics, logo&#10;&#10;Description automatically generated">
              <a:extLst>
                <a:ext uri="{FF2B5EF4-FFF2-40B4-BE49-F238E27FC236}">
                  <a16:creationId xmlns:a16="http://schemas.microsoft.com/office/drawing/2014/main" id="{FD19BC31-76C4-F192-50E4-01DA3F36AF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13" name="Picture 12">
            <a:extLst>
              <a:ext uri="{FF2B5EF4-FFF2-40B4-BE49-F238E27FC236}">
                <a16:creationId xmlns:a16="http://schemas.microsoft.com/office/drawing/2014/main" id="{32A1220A-D94B-1892-BF7B-76241DFA39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160974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7A724D-6C38-3A31-6F10-89A3EB01C56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F50FD5A-CA9E-8EBE-25A4-ED1BC3E458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10258" name="Group 10257">
            <a:extLst>
              <a:ext uri="{FF2B5EF4-FFF2-40B4-BE49-F238E27FC236}">
                <a16:creationId xmlns:a16="http://schemas.microsoft.com/office/drawing/2014/main" id="{D0B92A38-F629-4336-21DD-066DE8B3B5A8}"/>
              </a:ext>
            </a:extLst>
          </p:cNvPr>
          <p:cNvGrpSpPr/>
          <p:nvPr/>
        </p:nvGrpSpPr>
        <p:grpSpPr>
          <a:xfrm>
            <a:off x="0" y="6010656"/>
            <a:ext cx="12192000" cy="847344"/>
            <a:chOff x="0" y="6010656"/>
            <a:chExt cx="12192000" cy="847344"/>
          </a:xfrm>
        </p:grpSpPr>
        <p:sp>
          <p:nvSpPr>
            <p:cNvPr id="22" name="Rectangle 11">
              <a:extLst>
                <a:ext uri="{FF2B5EF4-FFF2-40B4-BE49-F238E27FC236}">
                  <a16:creationId xmlns:a16="http://schemas.microsoft.com/office/drawing/2014/main" id="{1BF9AE9E-D504-E69D-F754-35A3D49BED5C}"/>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5" name="Picture 24" descr="A picture containing text, font, graphics, logo&#10;&#10;Description automatically generated">
              <a:extLst>
                <a:ext uri="{FF2B5EF4-FFF2-40B4-BE49-F238E27FC236}">
                  <a16:creationId xmlns:a16="http://schemas.microsoft.com/office/drawing/2014/main" id="{F252C0B0-3827-A7DA-7E4D-BCFC2343A6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
        <p:nvSpPr>
          <p:cNvPr id="26" name="!!Greenbox">
            <a:extLst>
              <a:ext uri="{FF2B5EF4-FFF2-40B4-BE49-F238E27FC236}">
                <a16:creationId xmlns:a16="http://schemas.microsoft.com/office/drawing/2014/main" id="{FB29981D-6DC0-3BCA-6C55-069F163A7532}"/>
              </a:ext>
            </a:extLst>
          </p:cNvPr>
          <p:cNvSpPr/>
          <p:nvPr/>
        </p:nvSpPr>
        <p:spPr>
          <a:xfrm rot="5400000">
            <a:off x="3851935" y="3134627"/>
            <a:ext cx="1652970" cy="2606040"/>
          </a:xfrm>
          <a:prstGeom prst="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urquoisebox">
            <a:extLst>
              <a:ext uri="{FF2B5EF4-FFF2-40B4-BE49-F238E27FC236}">
                <a16:creationId xmlns:a16="http://schemas.microsoft.com/office/drawing/2014/main" id="{827F47E2-E0F7-1634-952A-887F51B9C1D7}"/>
              </a:ext>
            </a:extLst>
          </p:cNvPr>
          <p:cNvSpPr/>
          <p:nvPr/>
        </p:nvSpPr>
        <p:spPr>
          <a:xfrm rot="5400000">
            <a:off x="9391581" y="3134626"/>
            <a:ext cx="1652969" cy="2606040"/>
          </a:xfrm>
          <a:prstGeom prst="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Bluebox">
            <a:extLst>
              <a:ext uri="{FF2B5EF4-FFF2-40B4-BE49-F238E27FC236}">
                <a16:creationId xmlns:a16="http://schemas.microsoft.com/office/drawing/2014/main" id="{8702AD43-793B-1A30-7329-23FC966BCC6B}"/>
              </a:ext>
            </a:extLst>
          </p:cNvPr>
          <p:cNvSpPr/>
          <p:nvPr/>
        </p:nvSpPr>
        <p:spPr>
          <a:xfrm rot="5400000">
            <a:off x="1096626" y="3134627"/>
            <a:ext cx="1652970" cy="2606040"/>
          </a:xfrm>
          <a:prstGeom prst="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akebox">
            <a:extLst>
              <a:ext uri="{FF2B5EF4-FFF2-40B4-BE49-F238E27FC236}">
                <a16:creationId xmlns:a16="http://schemas.microsoft.com/office/drawing/2014/main" id="{DF44946A-2A08-D827-5641-6D1F39C73882}"/>
              </a:ext>
            </a:extLst>
          </p:cNvPr>
          <p:cNvSpPr/>
          <p:nvPr/>
        </p:nvSpPr>
        <p:spPr>
          <a:xfrm rot="5400000">
            <a:off x="6621758" y="3134627"/>
            <a:ext cx="1652970" cy="2606040"/>
          </a:xfrm>
          <a:prstGeom prst="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SDG 11 Indicators- 2017 Updates – SDG resources – Medium">
            <a:extLst>
              <a:ext uri="{FF2B5EF4-FFF2-40B4-BE49-F238E27FC236}">
                <a16:creationId xmlns:a16="http://schemas.microsoft.com/office/drawing/2014/main" id="{B582BAA1-2D29-95E2-E2B7-58DD7B2FD0E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25894" y="496797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SDG 12 Indicators- 2017 Updates – SDG resources – Medium">
            <a:extLst>
              <a:ext uri="{FF2B5EF4-FFF2-40B4-BE49-F238E27FC236}">
                <a16:creationId xmlns:a16="http://schemas.microsoft.com/office/drawing/2014/main" id="{5A601BA7-677B-2365-9573-C93AC3A9F4A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881203" y="496797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40" name="Picture 6" descr="E_SDG goals_icons-individual-cmyk-13 - Bio Biscuit">
            <a:extLst>
              <a:ext uri="{FF2B5EF4-FFF2-40B4-BE49-F238E27FC236}">
                <a16:creationId xmlns:a16="http://schemas.microsoft.com/office/drawing/2014/main" id="{77B9C0F9-5AEA-2B3E-653F-A6582AC5685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05542" y="496797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41" name="Picture 8" descr="SDG 14 Life below water - Nor-Shipping 2021 - 1-4 June">
            <a:extLst>
              <a:ext uri="{FF2B5EF4-FFF2-40B4-BE49-F238E27FC236}">
                <a16:creationId xmlns:a16="http://schemas.microsoft.com/office/drawing/2014/main" id="{8A02408D-F9D4-DB70-62DA-3AEA58E507E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671445" y="496797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10" descr="SDG 15 Indicators- 2017 Updates – SDG resources – Medium">
            <a:extLst>
              <a:ext uri="{FF2B5EF4-FFF2-40B4-BE49-F238E27FC236}">
                <a16:creationId xmlns:a16="http://schemas.microsoft.com/office/drawing/2014/main" id="{37F9D2FC-91B3-3176-2284-1489410E8F6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409019" y="496797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2" descr="        Climate and Clean Air &#10;      ">
            <a:extLst>
              <a:ext uri="{FF2B5EF4-FFF2-40B4-BE49-F238E27FC236}">
                <a16:creationId xmlns:a16="http://schemas.microsoft.com/office/drawing/2014/main" id="{C8227856-0DA1-1F34-79A9-FE037513701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20090" y="2159421"/>
            <a:ext cx="2601423"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4" descr="        Nature for People&#10;      ">
            <a:extLst>
              <a:ext uri="{FF2B5EF4-FFF2-40B4-BE49-F238E27FC236}">
                <a16:creationId xmlns:a16="http://schemas.microsoft.com/office/drawing/2014/main" id="{E211FA1A-1856-E36B-C1F3-0F9CFF935E7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375400" y="2159421"/>
            <a:ext cx="2601422"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10" descr="people walking on road near well-lit buildings">
            <a:extLst>
              <a:ext uri="{FF2B5EF4-FFF2-40B4-BE49-F238E27FC236}">
                <a16:creationId xmlns:a16="http://schemas.microsoft.com/office/drawing/2014/main" id="{14F58629-3BDF-9B45-5F76-ED2F5ED605E8}"/>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6145223" y="2159421"/>
            <a:ext cx="2601422" cy="146442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12" descr="low angle photography of trees at daytime">
            <a:extLst>
              <a:ext uri="{FF2B5EF4-FFF2-40B4-BE49-F238E27FC236}">
                <a16:creationId xmlns:a16="http://schemas.microsoft.com/office/drawing/2014/main" id="{BDAD73E3-89D3-B055-6EBE-A99E8BB532DA}"/>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rot="16200000" flipH="1">
            <a:off x="9486544" y="1590232"/>
            <a:ext cx="1463043" cy="2601422"/>
          </a:xfrm>
          <a:prstGeom prst="rect">
            <a:avLst/>
          </a:prstGeom>
          <a:noFill/>
          <a:extLst>
            <a:ext uri="{909E8E84-426E-40DD-AFC4-6F175D3DCCD1}">
              <a14:hiddenFill xmlns:a14="http://schemas.microsoft.com/office/drawing/2010/main">
                <a:solidFill>
                  <a:srgbClr val="FFFFFF"/>
                </a:solidFill>
              </a14:hiddenFill>
            </a:ext>
          </a:extLst>
        </p:spPr>
      </p:pic>
      <p:sp>
        <p:nvSpPr>
          <p:cNvPr id="10249" name="TextBox 10248">
            <a:extLst>
              <a:ext uri="{FF2B5EF4-FFF2-40B4-BE49-F238E27FC236}">
                <a16:creationId xmlns:a16="http://schemas.microsoft.com/office/drawing/2014/main" id="{5F7A9A38-57E6-86D4-2634-6ABD023F015F}"/>
              </a:ext>
            </a:extLst>
          </p:cNvPr>
          <p:cNvSpPr txBox="1"/>
          <p:nvPr/>
        </p:nvSpPr>
        <p:spPr>
          <a:xfrm>
            <a:off x="833346" y="3820322"/>
            <a:ext cx="1984473" cy="707886"/>
          </a:xfrm>
          <a:prstGeom prst="rect">
            <a:avLst/>
          </a:prstGeom>
          <a:noFill/>
        </p:spPr>
        <p:txBody>
          <a:bodyPr wrap="square">
            <a:spAutoFit/>
          </a:bodyPr>
          <a:lstStyle/>
          <a:p>
            <a:r>
              <a:rPr lang="en-US" sz="2000" b="1">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3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251" name="TextBox 10250">
            <a:extLst>
              <a:ext uri="{FF2B5EF4-FFF2-40B4-BE49-F238E27FC236}">
                <a16:creationId xmlns:a16="http://schemas.microsoft.com/office/drawing/2014/main" id="{885324F2-CE86-A898-DE00-FFBE793A5E8C}"/>
              </a:ext>
            </a:extLst>
          </p:cNvPr>
          <p:cNvSpPr txBox="1"/>
          <p:nvPr/>
        </p:nvSpPr>
        <p:spPr>
          <a:xfrm>
            <a:off x="3639099" y="3820322"/>
            <a:ext cx="1984473" cy="707886"/>
          </a:xfrm>
          <a:prstGeom prst="rect">
            <a:avLst/>
          </a:prstGeom>
          <a:noFill/>
        </p:spPr>
        <p:txBody>
          <a:bodyPr wrap="square">
            <a:spAutoFit/>
          </a:bodyPr>
          <a:lstStyle/>
          <a:p>
            <a:r>
              <a:rPr lang="en-US" sz="2000" b="1">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3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253" name="TextBox 10252">
            <a:extLst>
              <a:ext uri="{FF2B5EF4-FFF2-40B4-BE49-F238E27FC236}">
                <a16:creationId xmlns:a16="http://schemas.microsoft.com/office/drawing/2014/main" id="{4CDB36DE-C26A-950D-CC90-ED4B830B4041}"/>
              </a:ext>
            </a:extLst>
          </p:cNvPr>
          <p:cNvSpPr txBox="1"/>
          <p:nvPr/>
        </p:nvSpPr>
        <p:spPr>
          <a:xfrm>
            <a:off x="6279526" y="3820322"/>
            <a:ext cx="2333975" cy="707886"/>
          </a:xfrm>
          <a:prstGeom prst="rect">
            <a:avLst/>
          </a:prstGeom>
          <a:noFill/>
        </p:spPr>
        <p:txBody>
          <a:bodyPr wrap="square">
            <a:spAutoFit/>
          </a:bodyPr>
          <a:lstStyle/>
          <a:p>
            <a:r>
              <a:rPr lang="en-US" sz="2000" b="1">
                <a:solidFill>
                  <a:schemeClr val="bg1"/>
                </a:solidFill>
                <a:latin typeface="Roboto" panose="02000000000000000000" pitchFamily="2" charset="0"/>
                <a:ea typeface="Roboto" panose="02000000000000000000" pitchFamily="2" charset="0"/>
                <a:cs typeface="Roboto" panose="02000000000000000000" pitchFamily="2" charset="0"/>
              </a:rPr>
              <a:t>Cities for a sustainable future</a:t>
            </a:r>
            <a:endParaRPr lang="en-US" sz="3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254" name="TextBox 10253">
            <a:extLst>
              <a:ext uri="{FF2B5EF4-FFF2-40B4-BE49-F238E27FC236}">
                <a16:creationId xmlns:a16="http://schemas.microsoft.com/office/drawing/2014/main" id="{69341615-8AF6-D46C-9D4B-063D5D989892}"/>
              </a:ext>
            </a:extLst>
          </p:cNvPr>
          <p:cNvSpPr txBox="1"/>
          <p:nvPr/>
        </p:nvSpPr>
        <p:spPr>
          <a:xfrm>
            <a:off x="9167772" y="3820322"/>
            <a:ext cx="2167885" cy="707886"/>
          </a:xfrm>
          <a:prstGeom prst="rect">
            <a:avLst/>
          </a:prstGeom>
          <a:noFill/>
        </p:spPr>
        <p:txBody>
          <a:bodyPr wrap="square">
            <a:spAutoFit/>
          </a:bodyPr>
          <a:lstStyle/>
          <a:p>
            <a:r>
              <a:rPr lang="en-US" sz="2000" b="1">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3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255" name="TextBox 10254">
            <a:extLst>
              <a:ext uri="{FF2B5EF4-FFF2-40B4-BE49-F238E27FC236}">
                <a16:creationId xmlns:a16="http://schemas.microsoft.com/office/drawing/2014/main" id="{741A5739-E3CE-3A31-C448-802810C59F8B}"/>
              </a:ext>
            </a:extLst>
          </p:cNvPr>
          <p:cNvSpPr txBox="1"/>
          <p:nvPr/>
        </p:nvSpPr>
        <p:spPr>
          <a:xfrm>
            <a:off x="620090" y="392291"/>
            <a:ext cx="10715567" cy="1754326"/>
          </a:xfrm>
          <a:prstGeom prst="rect">
            <a:avLst/>
          </a:prstGeom>
        </p:spPr>
        <p:txBody>
          <a:bodyPr vert="horz" lIns="91440" tIns="45720" rIns="91440" bIns="45720" rtlCol="0" anchor="ctr"/>
          <a:lstStyle>
            <a:defPPr>
              <a:defRPr lang="en-TH"/>
            </a:defPPr>
            <a:lvl1pPr indent="0">
              <a:buNone/>
              <a:defRPr sz="3600" b="1" i="0">
                <a:latin typeface="Roboto" panose="02000000000000000000" pitchFamily="2" charset="0"/>
                <a:ea typeface="Roboto" panose="02000000000000000000" pitchFamily="2" charset="0"/>
                <a:cs typeface="Roboto" panose="02000000000000000000" pitchFamily="2" charset="0"/>
              </a:defRPr>
            </a:lvl1pPr>
            <a:lvl2pPr indent="0">
              <a:buNone/>
              <a:defRPr sz="2000">
                <a:solidFill>
                  <a:schemeClr val="tx1">
                    <a:tint val="75000"/>
                  </a:schemeClr>
                </a:solidFill>
              </a:defRPr>
            </a:lvl2pPr>
            <a:lvl3pPr indent="0">
              <a:buNone/>
              <a:defRPr>
                <a:solidFill>
                  <a:schemeClr val="tx1">
                    <a:tint val="75000"/>
                  </a:schemeClr>
                </a:solidFill>
              </a:defRPr>
            </a:lvl3pPr>
            <a:lvl4pPr indent="0">
              <a:buNone/>
              <a:defRPr sz="1600">
                <a:solidFill>
                  <a:schemeClr val="tx1">
                    <a:tint val="75000"/>
                  </a:schemeClr>
                </a:solidFill>
              </a:defRPr>
            </a:lvl4pPr>
            <a:lvl5pPr indent="0">
              <a:buNone/>
              <a:defRPr sz="1600">
                <a:solidFill>
                  <a:schemeClr val="tx1">
                    <a:tint val="75000"/>
                  </a:schemeClr>
                </a:solidFill>
              </a:defRPr>
            </a:lvl5pPr>
            <a:lvl6pPr indent="0">
              <a:buNone/>
              <a:defRPr sz="1600">
                <a:solidFill>
                  <a:schemeClr val="tx1">
                    <a:tint val="75000"/>
                  </a:schemeClr>
                </a:solidFill>
              </a:defRPr>
            </a:lvl6pPr>
            <a:lvl7pPr indent="0">
              <a:buNone/>
              <a:defRPr sz="1600">
                <a:solidFill>
                  <a:schemeClr val="tx1">
                    <a:tint val="75000"/>
                  </a:schemeClr>
                </a:solidFill>
              </a:defRPr>
            </a:lvl7pPr>
            <a:lvl8pPr indent="0">
              <a:buNone/>
              <a:defRPr sz="1600">
                <a:solidFill>
                  <a:schemeClr val="tx1">
                    <a:tint val="75000"/>
                  </a:schemeClr>
                </a:solidFill>
              </a:defRPr>
            </a:lvl8pPr>
            <a:lvl9pPr indent="0">
              <a:buNone/>
              <a:defRPr sz="1600">
                <a:solidFill>
                  <a:schemeClr val="tx1">
                    <a:tint val="75000"/>
                  </a:schemeClr>
                </a:solidFill>
              </a:defRPr>
            </a:lvl9pPr>
          </a:lstStyle>
          <a:p>
            <a:r>
              <a:rPr lang="en-US" dirty="0"/>
              <a:t>Focus of ESCAP Environment and Development Division (EDD)</a:t>
            </a:r>
          </a:p>
        </p:txBody>
      </p:sp>
      <p:pic>
        <p:nvPicPr>
          <p:cNvPr id="10256" name="Picture 2" descr="SDG 6 Indicators- 2017 Updates – SDG resources – Medium">
            <a:extLst>
              <a:ext uri="{FF2B5EF4-FFF2-40B4-BE49-F238E27FC236}">
                <a16:creationId xmlns:a16="http://schemas.microsoft.com/office/drawing/2014/main" id="{22FB00C4-040F-A7A5-44FB-1B5B2F5C209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981928" y="496797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57" name="Picture 4" descr="SDG 2: Zero Hunger - KIT Royal Tropical Institute">
            <a:extLst>
              <a:ext uri="{FF2B5EF4-FFF2-40B4-BE49-F238E27FC236}">
                <a16:creationId xmlns:a16="http://schemas.microsoft.com/office/drawing/2014/main" id="{89DFA3C9-6DEA-9E96-B90F-5E02389A27A6}"/>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278723" y="4967978"/>
            <a:ext cx="64008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923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DA229D5-8DF3-B692-E301-EFA12B1A48E4}"/>
              </a:ext>
            </a:extLst>
          </p:cNvPr>
          <p:cNvPicPr>
            <a:picLocks noChangeAspect="1"/>
          </p:cNvPicPr>
          <p:nvPr/>
        </p:nvPicPr>
        <p:blipFill>
          <a:blip r:embed="rId2"/>
          <a:stretch>
            <a:fillRect/>
          </a:stretch>
        </p:blipFill>
        <p:spPr>
          <a:xfrm>
            <a:off x="3009899" y="504350"/>
            <a:ext cx="5829301" cy="5506306"/>
          </a:xfrm>
          <a:prstGeom prst="rect">
            <a:avLst/>
          </a:prstGeom>
        </p:spPr>
      </p:pic>
      <p:grpSp>
        <p:nvGrpSpPr>
          <p:cNvPr id="2" name="Group 1">
            <a:extLst>
              <a:ext uri="{FF2B5EF4-FFF2-40B4-BE49-F238E27FC236}">
                <a16:creationId xmlns:a16="http://schemas.microsoft.com/office/drawing/2014/main" id="{67ECEF62-4F19-0B8B-C4D8-4B3E1E67A448}"/>
              </a:ext>
            </a:extLst>
          </p:cNvPr>
          <p:cNvGrpSpPr/>
          <p:nvPr/>
        </p:nvGrpSpPr>
        <p:grpSpPr>
          <a:xfrm>
            <a:off x="0" y="6010656"/>
            <a:ext cx="12192000" cy="847344"/>
            <a:chOff x="0" y="6010656"/>
            <a:chExt cx="12192000" cy="847344"/>
          </a:xfrm>
        </p:grpSpPr>
        <p:sp>
          <p:nvSpPr>
            <p:cNvPr id="3" name="Rectangle 11">
              <a:extLst>
                <a:ext uri="{FF2B5EF4-FFF2-40B4-BE49-F238E27FC236}">
                  <a16:creationId xmlns:a16="http://schemas.microsoft.com/office/drawing/2014/main" id="{4E54B929-4B81-460C-1638-4BA6D6DDA8BB}"/>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5" name="Picture 4" descr="A picture containing text, font, graphics, logo&#10;&#10;Description automatically generated">
              <a:extLst>
                <a:ext uri="{FF2B5EF4-FFF2-40B4-BE49-F238E27FC236}">
                  <a16:creationId xmlns:a16="http://schemas.microsoft.com/office/drawing/2014/main" id="{F5981CFE-330A-7B0B-F30C-EF5D9CA591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6" name="Picture 5">
            <a:extLst>
              <a:ext uri="{FF2B5EF4-FFF2-40B4-BE49-F238E27FC236}">
                <a16:creationId xmlns:a16="http://schemas.microsoft.com/office/drawing/2014/main" id="{22B6CEB1-2D1E-0C37-3075-86D780EEB7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520391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551350F-ADE9-DB4B-9D9F-BACF0A57AF20}"/>
              </a:ext>
            </a:extLst>
          </p:cNvPr>
          <p:cNvGrpSpPr/>
          <p:nvPr/>
        </p:nvGrpSpPr>
        <p:grpSpPr>
          <a:xfrm>
            <a:off x="794" y="1335398"/>
            <a:ext cx="9755034" cy="4705921"/>
            <a:chOff x="838200" y="1690687"/>
            <a:chExt cx="9755034" cy="4705921"/>
          </a:xfrm>
        </p:grpSpPr>
        <p:pic>
          <p:nvPicPr>
            <p:cNvPr id="4" name="Picture 3">
              <a:extLst>
                <a:ext uri="{FF2B5EF4-FFF2-40B4-BE49-F238E27FC236}">
                  <a16:creationId xmlns:a16="http://schemas.microsoft.com/office/drawing/2014/main" id="{D470D4C0-91E6-1F4E-8A4A-17B7E648CD3E}"/>
                </a:ext>
              </a:extLst>
            </p:cNvPr>
            <p:cNvPicPr>
              <a:picLocks noChangeAspect="1"/>
            </p:cNvPicPr>
            <p:nvPr/>
          </p:nvPicPr>
          <p:blipFill>
            <a:blip r:embed="rId3"/>
            <a:stretch>
              <a:fillRect/>
            </a:stretch>
          </p:blipFill>
          <p:spPr>
            <a:xfrm>
              <a:off x="7805193" y="4207517"/>
              <a:ext cx="2788041" cy="781794"/>
            </a:xfrm>
            <a:prstGeom prst="rect">
              <a:avLst/>
            </a:prstGeom>
          </p:spPr>
        </p:pic>
        <p:pic>
          <p:nvPicPr>
            <p:cNvPr id="5" name="Picture 4">
              <a:extLst>
                <a:ext uri="{FF2B5EF4-FFF2-40B4-BE49-F238E27FC236}">
                  <a16:creationId xmlns:a16="http://schemas.microsoft.com/office/drawing/2014/main" id="{D0E7EBD7-40F4-B644-A1EE-0FA3081F174E}"/>
                </a:ext>
              </a:extLst>
            </p:cNvPr>
            <p:cNvPicPr>
              <a:picLocks noChangeAspect="1"/>
            </p:cNvPicPr>
            <p:nvPr/>
          </p:nvPicPr>
          <p:blipFill>
            <a:blip r:embed="rId4"/>
            <a:stretch>
              <a:fillRect/>
            </a:stretch>
          </p:blipFill>
          <p:spPr>
            <a:xfrm>
              <a:off x="5497517" y="4223099"/>
              <a:ext cx="2155546" cy="2173509"/>
            </a:xfrm>
            <a:prstGeom prst="rect">
              <a:avLst/>
            </a:prstGeom>
          </p:spPr>
        </p:pic>
        <p:pic>
          <p:nvPicPr>
            <p:cNvPr id="6" name="Picture 5">
              <a:extLst>
                <a:ext uri="{FF2B5EF4-FFF2-40B4-BE49-F238E27FC236}">
                  <a16:creationId xmlns:a16="http://schemas.microsoft.com/office/drawing/2014/main" id="{23BC36A3-4B04-DA48-B504-7C2EDC56BE38}"/>
                </a:ext>
              </a:extLst>
            </p:cNvPr>
            <p:cNvPicPr>
              <a:picLocks noChangeAspect="1"/>
            </p:cNvPicPr>
            <p:nvPr/>
          </p:nvPicPr>
          <p:blipFill>
            <a:blip r:embed="rId5"/>
            <a:stretch>
              <a:fillRect/>
            </a:stretch>
          </p:blipFill>
          <p:spPr>
            <a:xfrm>
              <a:off x="3362814" y="1780657"/>
              <a:ext cx="1566425" cy="2153834"/>
            </a:xfrm>
            <a:prstGeom prst="rect">
              <a:avLst/>
            </a:prstGeom>
          </p:spPr>
        </p:pic>
        <p:pic>
          <p:nvPicPr>
            <p:cNvPr id="7" name="Picture 6">
              <a:extLst>
                <a:ext uri="{FF2B5EF4-FFF2-40B4-BE49-F238E27FC236}">
                  <a16:creationId xmlns:a16="http://schemas.microsoft.com/office/drawing/2014/main" id="{C75B948E-932C-6C42-B959-1C35B79028EE}"/>
                </a:ext>
              </a:extLst>
            </p:cNvPr>
            <p:cNvPicPr>
              <a:picLocks noChangeAspect="1"/>
            </p:cNvPicPr>
            <p:nvPr/>
          </p:nvPicPr>
          <p:blipFill>
            <a:blip r:embed="rId6"/>
            <a:stretch>
              <a:fillRect/>
            </a:stretch>
          </p:blipFill>
          <p:spPr>
            <a:xfrm>
              <a:off x="8185476" y="1780657"/>
              <a:ext cx="2407758" cy="2159339"/>
            </a:xfrm>
            <a:prstGeom prst="rect">
              <a:avLst/>
            </a:prstGeom>
          </p:spPr>
        </p:pic>
        <p:pic>
          <p:nvPicPr>
            <p:cNvPr id="8" name="Picture 7">
              <a:extLst>
                <a:ext uri="{FF2B5EF4-FFF2-40B4-BE49-F238E27FC236}">
                  <a16:creationId xmlns:a16="http://schemas.microsoft.com/office/drawing/2014/main" id="{89238F95-C2E3-6647-9B68-8A0610270A8C}"/>
                </a:ext>
              </a:extLst>
            </p:cNvPr>
            <p:cNvPicPr>
              <a:picLocks noChangeAspect="1"/>
            </p:cNvPicPr>
            <p:nvPr/>
          </p:nvPicPr>
          <p:blipFill>
            <a:blip r:embed="rId7"/>
            <a:stretch>
              <a:fillRect/>
            </a:stretch>
          </p:blipFill>
          <p:spPr>
            <a:xfrm>
              <a:off x="838200" y="1690687"/>
              <a:ext cx="1879987" cy="2228851"/>
            </a:xfrm>
            <a:prstGeom prst="rect">
              <a:avLst/>
            </a:prstGeom>
          </p:spPr>
        </p:pic>
        <p:pic>
          <p:nvPicPr>
            <p:cNvPr id="9" name="Picture 8">
              <a:extLst>
                <a:ext uri="{FF2B5EF4-FFF2-40B4-BE49-F238E27FC236}">
                  <a16:creationId xmlns:a16="http://schemas.microsoft.com/office/drawing/2014/main" id="{F2E466AB-B84D-CD4D-A853-0745795C8E33}"/>
                </a:ext>
              </a:extLst>
            </p:cNvPr>
            <p:cNvPicPr>
              <a:picLocks noChangeAspect="1"/>
            </p:cNvPicPr>
            <p:nvPr/>
          </p:nvPicPr>
          <p:blipFill>
            <a:blip r:embed="rId8"/>
            <a:stretch>
              <a:fillRect/>
            </a:stretch>
          </p:blipFill>
          <p:spPr>
            <a:xfrm>
              <a:off x="5742191" y="1780657"/>
              <a:ext cx="1872899" cy="2153834"/>
            </a:xfrm>
            <a:prstGeom prst="rect">
              <a:avLst/>
            </a:prstGeom>
          </p:spPr>
        </p:pic>
        <p:pic>
          <p:nvPicPr>
            <p:cNvPr id="10" name="Picture 9">
              <a:extLst>
                <a:ext uri="{FF2B5EF4-FFF2-40B4-BE49-F238E27FC236}">
                  <a16:creationId xmlns:a16="http://schemas.microsoft.com/office/drawing/2014/main" id="{C841173C-897B-EA43-AAA4-1EC5A59F285D}"/>
                </a:ext>
              </a:extLst>
            </p:cNvPr>
            <p:cNvPicPr>
              <a:picLocks noChangeAspect="1"/>
            </p:cNvPicPr>
            <p:nvPr/>
          </p:nvPicPr>
          <p:blipFill>
            <a:blip r:embed="rId9"/>
            <a:stretch>
              <a:fillRect/>
            </a:stretch>
          </p:blipFill>
          <p:spPr>
            <a:xfrm>
              <a:off x="1095465" y="4466764"/>
              <a:ext cx="1365456" cy="1929844"/>
            </a:xfrm>
            <a:prstGeom prst="rect">
              <a:avLst/>
            </a:prstGeom>
          </p:spPr>
        </p:pic>
        <p:pic>
          <p:nvPicPr>
            <p:cNvPr id="11" name="Picture 10">
              <a:extLst>
                <a:ext uri="{FF2B5EF4-FFF2-40B4-BE49-F238E27FC236}">
                  <a16:creationId xmlns:a16="http://schemas.microsoft.com/office/drawing/2014/main" id="{7DDA7888-3F7C-3A49-9512-BC461C1097A6}"/>
                </a:ext>
              </a:extLst>
            </p:cNvPr>
            <p:cNvPicPr>
              <a:picLocks noChangeAspect="1"/>
            </p:cNvPicPr>
            <p:nvPr/>
          </p:nvPicPr>
          <p:blipFill>
            <a:blip r:embed="rId10"/>
            <a:stretch>
              <a:fillRect/>
            </a:stretch>
          </p:blipFill>
          <p:spPr>
            <a:xfrm>
              <a:off x="3471801" y="4223099"/>
              <a:ext cx="1411852" cy="2173509"/>
            </a:xfrm>
            <a:prstGeom prst="rect">
              <a:avLst/>
            </a:prstGeom>
          </p:spPr>
        </p:pic>
      </p:grpSp>
      <p:sp>
        <p:nvSpPr>
          <p:cNvPr id="14" name="Title 4">
            <a:extLst>
              <a:ext uri="{FF2B5EF4-FFF2-40B4-BE49-F238E27FC236}">
                <a16:creationId xmlns:a16="http://schemas.microsoft.com/office/drawing/2014/main" id="{72B813CF-BCF5-4978-B17B-681FECCE7CEA}"/>
              </a:ext>
            </a:extLst>
          </p:cNvPr>
          <p:cNvSpPr txBox="1">
            <a:spLocks noChangeArrowheads="1"/>
          </p:cNvSpPr>
          <p:nvPr/>
        </p:nvSpPr>
        <p:spPr>
          <a:xfrm>
            <a:off x="-533400" y="235705"/>
            <a:ext cx="12192000" cy="666586"/>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altLang="en-US" b="1" dirty="0">
                <a:latin typeface="Roboto" panose="02000000000000000000" pitchFamily="2" charset="0"/>
                <a:ea typeface="Roboto" panose="02000000000000000000" pitchFamily="2" charset="0"/>
                <a:cs typeface="Roboto" panose="02000000000000000000" pitchFamily="2" charset="0"/>
              </a:rPr>
              <a:t>Urban Growth in Asia-Pacific Cities- Land use change</a:t>
            </a:r>
          </a:p>
        </p:txBody>
      </p:sp>
      <p:sp>
        <p:nvSpPr>
          <p:cNvPr id="2" name="TextBox 1">
            <a:extLst>
              <a:ext uri="{FF2B5EF4-FFF2-40B4-BE49-F238E27FC236}">
                <a16:creationId xmlns:a16="http://schemas.microsoft.com/office/drawing/2014/main" id="{10F945C8-BEE6-448C-A2F3-B75B8EF50BF4}"/>
              </a:ext>
            </a:extLst>
          </p:cNvPr>
          <p:cNvSpPr txBox="1"/>
          <p:nvPr/>
        </p:nvSpPr>
        <p:spPr>
          <a:xfrm>
            <a:off x="7858066" y="4954564"/>
            <a:ext cx="4075875" cy="600164"/>
          </a:xfrm>
          <a:prstGeom prst="rect">
            <a:avLst/>
          </a:prstGeom>
          <a:noFill/>
        </p:spPr>
        <p:txBody>
          <a:bodyPr wrap="square" rtlCol="0">
            <a:spAutoFit/>
          </a:bodyPr>
          <a:lstStyle/>
          <a:p>
            <a:r>
              <a:rPr lang="en-US" sz="1100" i="1" dirty="0"/>
              <a:t>Source:  Rockefeller 100 Resilient Cities Initiative </a:t>
            </a:r>
            <a:r>
              <a:rPr lang="en-US" sz="1100" i="1" dirty="0">
                <a:hlinkClick r:id="rId11"/>
              </a:rPr>
              <a:t>https://www.100resilientcities.org/planning-urban-growth-resilient-future/</a:t>
            </a:r>
            <a:r>
              <a:rPr lang="en-US" sz="1100" i="1" dirty="0"/>
              <a:t>  100 RC &amp; Marron Institute</a:t>
            </a:r>
          </a:p>
        </p:txBody>
      </p:sp>
      <p:grpSp>
        <p:nvGrpSpPr>
          <p:cNvPr id="3" name="Group 2">
            <a:extLst>
              <a:ext uri="{FF2B5EF4-FFF2-40B4-BE49-F238E27FC236}">
                <a16:creationId xmlns:a16="http://schemas.microsoft.com/office/drawing/2014/main" id="{9A3F444B-D1A1-7244-343F-218F4C0BA744}"/>
              </a:ext>
            </a:extLst>
          </p:cNvPr>
          <p:cNvGrpSpPr/>
          <p:nvPr/>
        </p:nvGrpSpPr>
        <p:grpSpPr>
          <a:xfrm>
            <a:off x="0" y="6010656"/>
            <a:ext cx="12192000" cy="847344"/>
            <a:chOff x="0" y="6010656"/>
            <a:chExt cx="12192000" cy="847344"/>
          </a:xfrm>
        </p:grpSpPr>
        <p:sp>
          <p:nvSpPr>
            <p:cNvPr id="12" name="Rectangle 11">
              <a:extLst>
                <a:ext uri="{FF2B5EF4-FFF2-40B4-BE49-F238E27FC236}">
                  <a16:creationId xmlns:a16="http://schemas.microsoft.com/office/drawing/2014/main" id="{73A6DB02-A825-8775-D85A-71AE845C0280}"/>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5" name="Picture 14" descr="A picture containing text, font, graphics, logo&#10;&#10;Description automatically generated">
              <a:extLst>
                <a:ext uri="{FF2B5EF4-FFF2-40B4-BE49-F238E27FC236}">
                  <a16:creationId xmlns:a16="http://schemas.microsoft.com/office/drawing/2014/main" id="{7842FC59-8696-0966-FCA0-44580F57B50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16" name="Picture 15">
            <a:extLst>
              <a:ext uri="{FF2B5EF4-FFF2-40B4-BE49-F238E27FC236}">
                <a16:creationId xmlns:a16="http://schemas.microsoft.com/office/drawing/2014/main" id="{E84A00EE-2A1E-3424-115A-B95283F2036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3616734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476E760-8BE9-4249-BD4F-91552635786B}"/>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a:ext>
            </a:extLst>
          </a:blip>
          <a:srcRect/>
          <a:stretch/>
        </p:blipFill>
        <p:spPr>
          <a:xfrm>
            <a:off x="5081929" y="1217141"/>
            <a:ext cx="5281612" cy="3960812"/>
          </a:xfrm>
          <a:prstGeom prst="rect">
            <a:avLst/>
          </a:prstGeom>
        </p:spPr>
      </p:pic>
      <p:pic>
        <p:nvPicPr>
          <p:cNvPr id="8" name="Picture 7">
            <a:extLst>
              <a:ext uri="{FF2B5EF4-FFF2-40B4-BE49-F238E27FC236}">
                <a16:creationId xmlns:a16="http://schemas.microsoft.com/office/drawing/2014/main" id="{2E00F91B-B53A-487A-BC28-B4EF0B58DE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2267" y="1010075"/>
            <a:ext cx="3837000" cy="4117690"/>
          </a:xfrm>
          <a:prstGeom prst="rect">
            <a:avLst/>
          </a:prstGeom>
        </p:spPr>
      </p:pic>
      <p:sp>
        <p:nvSpPr>
          <p:cNvPr id="13" name="テキスト ボックス 9">
            <a:extLst>
              <a:ext uri="{FF2B5EF4-FFF2-40B4-BE49-F238E27FC236}">
                <a16:creationId xmlns:a16="http://schemas.microsoft.com/office/drawing/2014/main" id="{C9943EB4-38A4-4BE2-80E6-7361D73161AE}"/>
              </a:ext>
            </a:extLst>
          </p:cNvPr>
          <p:cNvSpPr txBox="1"/>
          <p:nvPr/>
        </p:nvSpPr>
        <p:spPr>
          <a:xfrm>
            <a:off x="7722735" y="5104425"/>
            <a:ext cx="3565358" cy="261610"/>
          </a:xfrm>
          <a:prstGeom prst="rect">
            <a:avLst/>
          </a:prstGeom>
          <a:noFill/>
        </p:spPr>
        <p:txBody>
          <a:bodyPr wrap="square" rtlCol="0">
            <a:spAutoFit/>
          </a:bodyPr>
          <a:lstStyle/>
          <a:p>
            <a:r>
              <a:rPr lang="en-US" altLang="ja-JP" sz="1100" i="1" dirty="0"/>
              <a:t>Source:  https://data.opendevelopmentmekong.net</a:t>
            </a:r>
            <a:endParaRPr kumimoji="1" lang="ja-JP" altLang="en-US" sz="1100" i="1" dirty="0"/>
          </a:p>
        </p:txBody>
      </p:sp>
      <p:sp>
        <p:nvSpPr>
          <p:cNvPr id="14" name="テキスト ボックス 9">
            <a:extLst>
              <a:ext uri="{FF2B5EF4-FFF2-40B4-BE49-F238E27FC236}">
                <a16:creationId xmlns:a16="http://schemas.microsoft.com/office/drawing/2014/main" id="{ECC45B21-DE14-4486-AAF4-08F84C115D46}"/>
              </a:ext>
            </a:extLst>
          </p:cNvPr>
          <p:cNvSpPr txBox="1"/>
          <p:nvPr/>
        </p:nvSpPr>
        <p:spPr>
          <a:xfrm>
            <a:off x="9713" y="5292507"/>
            <a:ext cx="9531770" cy="1015663"/>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000" dirty="0">
                <a:solidFill>
                  <a:srgbClr val="002060"/>
                </a:solidFill>
              </a:rPr>
              <a:t>Rapid and unplanned urbanization can potentially lead to environmental degradation, increased pressure on natural resources, generation of waste, exposure to pollution and disasters, and vulnerability to climate change.  </a:t>
            </a:r>
          </a:p>
        </p:txBody>
      </p:sp>
      <p:sp>
        <p:nvSpPr>
          <p:cNvPr id="9" name="Title 4">
            <a:extLst>
              <a:ext uri="{FF2B5EF4-FFF2-40B4-BE49-F238E27FC236}">
                <a16:creationId xmlns:a16="http://schemas.microsoft.com/office/drawing/2014/main" id="{BBD26E92-BE19-4CB9-833F-B49D2DA3B229}"/>
              </a:ext>
            </a:extLst>
          </p:cNvPr>
          <p:cNvSpPr txBox="1">
            <a:spLocks noChangeArrowheads="1"/>
          </p:cNvSpPr>
          <p:nvPr/>
        </p:nvSpPr>
        <p:spPr>
          <a:xfrm>
            <a:off x="-235024" y="219506"/>
            <a:ext cx="12192000" cy="660648"/>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altLang="en-US" sz="3628" b="1" dirty="0">
                <a:latin typeface="Roboto" panose="02000000000000000000" pitchFamily="2" charset="0"/>
                <a:ea typeface="Roboto" panose="02000000000000000000" pitchFamily="2" charset="0"/>
                <a:cs typeface="Roboto" panose="02000000000000000000" pitchFamily="2" charset="0"/>
              </a:rPr>
              <a:t>Urban Growth in Asia-Pacific Cities- Land and resources</a:t>
            </a:r>
          </a:p>
        </p:txBody>
      </p:sp>
      <p:grpSp>
        <p:nvGrpSpPr>
          <p:cNvPr id="2" name="Group 1">
            <a:extLst>
              <a:ext uri="{FF2B5EF4-FFF2-40B4-BE49-F238E27FC236}">
                <a16:creationId xmlns:a16="http://schemas.microsoft.com/office/drawing/2014/main" id="{AED2830B-68B1-995C-7B16-84C110CC63EB}"/>
              </a:ext>
            </a:extLst>
          </p:cNvPr>
          <p:cNvGrpSpPr/>
          <p:nvPr/>
        </p:nvGrpSpPr>
        <p:grpSpPr>
          <a:xfrm>
            <a:off x="0" y="6010656"/>
            <a:ext cx="12192000" cy="847344"/>
            <a:chOff x="0" y="6010656"/>
            <a:chExt cx="12192000" cy="847344"/>
          </a:xfrm>
        </p:grpSpPr>
        <p:sp>
          <p:nvSpPr>
            <p:cNvPr id="3" name="Rectangle 11">
              <a:extLst>
                <a:ext uri="{FF2B5EF4-FFF2-40B4-BE49-F238E27FC236}">
                  <a16:creationId xmlns:a16="http://schemas.microsoft.com/office/drawing/2014/main" id="{3945DF92-9698-A8E4-145D-7D61ADEFD578}"/>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4" name="Picture 3" descr="A picture containing text, font, graphics, logo&#10;&#10;Description automatically generated">
              <a:extLst>
                <a:ext uri="{FF2B5EF4-FFF2-40B4-BE49-F238E27FC236}">
                  <a16:creationId xmlns:a16="http://schemas.microsoft.com/office/drawing/2014/main" id="{B7F9F7C7-5C58-4177-819C-95AB20157D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5" name="Picture 4">
            <a:extLst>
              <a:ext uri="{FF2B5EF4-FFF2-40B4-BE49-F238E27FC236}">
                <a16:creationId xmlns:a16="http://schemas.microsoft.com/office/drawing/2014/main" id="{DE533809-70EA-4E49-BF8F-AFC908EFAD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3047463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BBD26E92-BE19-4CB9-833F-B49D2DA3B229}"/>
              </a:ext>
            </a:extLst>
          </p:cNvPr>
          <p:cNvSpPr txBox="1">
            <a:spLocks noChangeArrowheads="1"/>
          </p:cNvSpPr>
          <p:nvPr/>
        </p:nvSpPr>
        <p:spPr>
          <a:xfrm>
            <a:off x="989768" y="609600"/>
            <a:ext cx="5498361"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defTabSz="457200" fontAlgn="auto">
              <a:spcAft>
                <a:spcPts val="600"/>
              </a:spcAft>
              <a:buClrTx/>
              <a:buSzTx/>
              <a:tabLst/>
              <a:defRPr/>
            </a:pPr>
            <a:endParaRPr kumimoji="0" lang="en-US" altLang="en-US" b="0" i="0" u="none" strike="noStrike" cap="none" spc="0" normalizeH="0" baseline="0" noProof="0" dirty="0">
              <a:ln>
                <a:noFill/>
              </a:ln>
              <a:solidFill>
                <a:schemeClr val="accent1"/>
              </a:solidFill>
              <a:effectLst/>
              <a:uLnTx/>
              <a:uFillTx/>
            </a:endParaRPr>
          </a:p>
        </p:txBody>
      </p:sp>
      <p:sp>
        <p:nvSpPr>
          <p:cNvPr id="14" name="テキスト ボックス 9">
            <a:extLst>
              <a:ext uri="{FF2B5EF4-FFF2-40B4-BE49-F238E27FC236}">
                <a16:creationId xmlns:a16="http://schemas.microsoft.com/office/drawing/2014/main" id="{ECC45B21-DE14-4486-AAF4-08F84C115D46}"/>
              </a:ext>
            </a:extLst>
          </p:cNvPr>
          <p:cNvSpPr txBox="1"/>
          <p:nvPr/>
        </p:nvSpPr>
        <p:spPr>
          <a:xfrm>
            <a:off x="701974" y="1131082"/>
            <a:ext cx="5549732" cy="4917569"/>
          </a:xfrm>
          <a:prstGeom prst="rect">
            <a:avLst/>
          </a:prstGeom>
        </p:spPr>
        <p:txBody>
          <a:bodyPr vert="horz" lIns="91440" tIns="45720" rIns="91440" bIns="45720" rtlCol="0">
            <a:normAutofit/>
          </a:bodyPr>
          <a:lstStyle/>
          <a:p>
            <a:pPr marL="285750" marR="0" lvl="0" indent="-285750" defTabSz="457200" fontAlgn="auto">
              <a:lnSpc>
                <a:spcPct val="90000"/>
              </a:lnSpc>
              <a:spcBef>
                <a:spcPts val="1000"/>
              </a:spcBef>
              <a:buClr>
                <a:schemeClr val="accent1"/>
              </a:buClr>
              <a:buSzPct val="80000"/>
              <a:buFont typeface="Wingdings 3" charset="2"/>
              <a:buChar char=""/>
              <a:tabLst/>
              <a:defRPr/>
            </a:pPr>
            <a:r>
              <a:rPr kumimoji="1" lang="en-US" altLang="ja-JP" sz="1900" b="0" i="0" u="none" strike="noStrike" cap="none" spc="0" normalizeH="0" baseline="0" noProof="0" dirty="0">
                <a:ln>
                  <a:noFill/>
                </a:ln>
                <a:solidFill>
                  <a:schemeClr val="bg2">
                    <a:lumMod val="50000"/>
                  </a:schemeClr>
                </a:solidFill>
                <a:effectLst/>
                <a:uLnTx/>
                <a:uFillTx/>
              </a:rPr>
              <a:t>Displacement of agricultural land; reliance on more distant food sources, transport and refrigeration (more emissions)</a:t>
            </a:r>
          </a:p>
          <a:p>
            <a:pPr marL="285750" marR="0" lvl="0" indent="-285750" defTabSz="457200" fontAlgn="auto">
              <a:lnSpc>
                <a:spcPct val="90000"/>
              </a:lnSpc>
              <a:spcBef>
                <a:spcPts val="1000"/>
              </a:spcBef>
              <a:buClr>
                <a:schemeClr val="accent1"/>
              </a:buClr>
              <a:buSzPct val="80000"/>
              <a:buFont typeface="Wingdings 3" charset="2"/>
              <a:buChar char=""/>
              <a:tabLst/>
              <a:defRPr/>
            </a:pPr>
            <a:r>
              <a:rPr kumimoji="1" lang="en-US" altLang="ja-JP" sz="1900" dirty="0">
                <a:solidFill>
                  <a:schemeClr val="bg2">
                    <a:lumMod val="50000"/>
                  </a:schemeClr>
                </a:solidFill>
              </a:rPr>
              <a:t>Increased energy and resource demand</a:t>
            </a:r>
          </a:p>
          <a:p>
            <a:pPr marL="285750" marR="0" lvl="0" indent="-285750" defTabSz="457200" fontAlgn="auto">
              <a:lnSpc>
                <a:spcPct val="90000"/>
              </a:lnSpc>
              <a:spcBef>
                <a:spcPts val="1000"/>
              </a:spcBef>
              <a:buClr>
                <a:schemeClr val="accent1"/>
              </a:buClr>
              <a:buSzPct val="80000"/>
              <a:buFont typeface="Wingdings 3" charset="2"/>
              <a:buChar char=""/>
              <a:tabLst/>
              <a:defRPr/>
            </a:pPr>
            <a:r>
              <a:rPr kumimoji="1" lang="en-US" altLang="ja-JP" sz="1900" dirty="0">
                <a:solidFill>
                  <a:schemeClr val="bg2">
                    <a:lumMod val="50000"/>
                  </a:schemeClr>
                </a:solidFill>
              </a:rPr>
              <a:t>Urban Heat Island Effect- increased cooling demand (energy, water)</a:t>
            </a:r>
          </a:p>
          <a:p>
            <a:pPr marL="285750" marR="0" lvl="0" indent="-285750" defTabSz="457200" fontAlgn="auto">
              <a:lnSpc>
                <a:spcPct val="90000"/>
              </a:lnSpc>
              <a:spcBef>
                <a:spcPts val="1000"/>
              </a:spcBef>
              <a:buClr>
                <a:schemeClr val="accent1"/>
              </a:buClr>
              <a:buSzPct val="80000"/>
              <a:buFont typeface="Wingdings 3" charset="2"/>
              <a:buChar char=""/>
              <a:tabLst/>
              <a:defRPr/>
            </a:pPr>
            <a:r>
              <a:rPr kumimoji="1" lang="en-US" altLang="ja-JP" sz="1900" dirty="0">
                <a:solidFill>
                  <a:schemeClr val="bg2">
                    <a:lumMod val="50000"/>
                  </a:schemeClr>
                </a:solidFill>
              </a:rPr>
              <a:t>Expanded vehicular usage- emissions and air pollution</a:t>
            </a:r>
          </a:p>
          <a:p>
            <a:pPr marL="285750" marR="0" lvl="0" indent="-285750" defTabSz="457200" fontAlgn="auto">
              <a:lnSpc>
                <a:spcPct val="90000"/>
              </a:lnSpc>
              <a:spcBef>
                <a:spcPts val="1000"/>
              </a:spcBef>
              <a:buClr>
                <a:schemeClr val="accent1"/>
              </a:buClr>
              <a:buSzPct val="80000"/>
              <a:buFont typeface="Wingdings 3" charset="2"/>
              <a:buChar char=""/>
              <a:tabLst/>
              <a:defRPr/>
            </a:pPr>
            <a:r>
              <a:rPr kumimoji="1" lang="en-US" altLang="ja-JP" sz="1900" dirty="0">
                <a:solidFill>
                  <a:schemeClr val="bg2">
                    <a:lumMod val="50000"/>
                  </a:schemeClr>
                </a:solidFill>
              </a:rPr>
              <a:t>Stress on water resources – grey infrastructure; power; domestic, industrial and agricultural demands</a:t>
            </a:r>
          </a:p>
          <a:p>
            <a:pPr marL="742950" lvl="1" indent="-285750" defTabSz="457200">
              <a:lnSpc>
                <a:spcPct val="90000"/>
              </a:lnSpc>
              <a:spcBef>
                <a:spcPts val="1000"/>
              </a:spcBef>
              <a:buClr>
                <a:schemeClr val="accent1"/>
              </a:buClr>
              <a:buSzPct val="80000"/>
              <a:buFont typeface="Wingdings 3" charset="2"/>
              <a:buChar char=""/>
              <a:defRPr/>
            </a:pPr>
            <a:r>
              <a:rPr kumimoji="1" lang="en-US" altLang="ja-JP" sz="1900" dirty="0">
                <a:solidFill>
                  <a:schemeClr val="bg2">
                    <a:lumMod val="50000"/>
                  </a:schemeClr>
                </a:solidFill>
              </a:rPr>
              <a:t>Impacts on aquifers and alteration of natural hydrology</a:t>
            </a:r>
          </a:p>
          <a:p>
            <a:pPr marL="742950" lvl="1" indent="-285750" defTabSz="457200">
              <a:lnSpc>
                <a:spcPct val="90000"/>
              </a:lnSpc>
              <a:spcBef>
                <a:spcPts val="1000"/>
              </a:spcBef>
              <a:buClr>
                <a:schemeClr val="accent1"/>
              </a:buClr>
              <a:buSzPct val="80000"/>
              <a:buFont typeface="Wingdings 3" charset="2"/>
              <a:buChar char=""/>
              <a:defRPr/>
            </a:pPr>
            <a:r>
              <a:rPr kumimoji="1" lang="en-US" altLang="ja-JP" sz="1900" dirty="0">
                <a:solidFill>
                  <a:schemeClr val="bg2">
                    <a:lumMod val="50000"/>
                  </a:schemeClr>
                </a:solidFill>
              </a:rPr>
              <a:t>Inadequate storm  management</a:t>
            </a:r>
          </a:p>
          <a:p>
            <a:pPr marL="285750" marR="0" lvl="0" indent="-285750" defTabSz="457200" fontAlgn="auto">
              <a:lnSpc>
                <a:spcPct val="90000"/>
              </a:lnSpc>
              <a:spcBef>
                <a:spcPts val="1000"/>
              </a:spcBef>
              <a:buClr>
                <a:schemeClr val="accent1"/>
              </a:buClr>
              <a:buSzPct val="80000"/>
              <a:buFont typeface="Wingdings 3" charset="2"/>
              <a:buChar char=""/>
              <a:tabLst/>
              <a:defRPr/>
            </a:pPr>
            <a:endParaRPr kumimoji="1" lang="en-US" altLang="ja-JP" b="0" i="0" u="none" strike="noStrike" cap="none" spc="0" normalizeH="0" baseline="0" noProof="0" dirty="0">
              <a:ln>
                <a:noFill/>
              </a:ln>
              <a:solidFill>
                <a:schemeClr val="tx1">
                  <a:lumMod val="75000"/>
                  <a:lumOff val="25000"/>
                </a:schemeClr>
              </a:solidFill>
              <a:effectLst/>
              <a:uLnTx/>
              <a:uFillTx/>
            </a:endParaRPr>
          </a:p>
          <a:p>
            <a:pPr marL="285750" marR="0" lvl="0" indent="-285750" defTabSz="457200" fontAlgn="auto">
              <a:lnSpc>
                <a:spcPct val="90000"/>
              </a:lnSpc>
              <a:spcBef>
                <a:spcPts val="1000"/>
              </a:spcBef>
              <a:buClr>
                <a:schemeClr val="accent1"/>
              </a:buClr>
              <a:buSzPct val="80000"/>
              <a:buFont typeface="Wingdings 3" charset="2"/>
              <a:buChar char=""/>
              <a:tabLst/>
              <a:defRPr/>
            </a:pPr>
            <a:endParaRPr kumimoji="1" lang="en-US" altLang="ja-JP" b="0" i="0" u="none" strike="noStrike" cap="none" spc="0" normalizeH="0" baseline="0" noProof="0" dirty="0">
              <a:ln>
                <a:noFill/>
              </a:ln>
              <a:solidFill>
                <a:schemeClr val="tx1">
                  <a:lumMod val="75000"/>
                  <a:lumOff val="25000"/>
                </a:schemeClr>
              </a:solidFill>
              <a:effectLst/>
              <a:uLnTx/>
              <a:uFillTx/>
            </a:endParaRPr>
          </a:p>
        </p:txBody>
      </p:sp>
      <p:pic>
        <p:nvPicPr>
          <p:cNvPr id="2" name="Picture 1">
            <a:extLst>
              <a:ext uri="{FF2B5EF4-FFF2-40B4-BE49-F238E27FC236}">
                <a16:creationId xmlns:a16="http://schemas.microsoft.com/office/drawing/2014/main" id="{8A5433BC-77B1-4FC9-AEDA-2B322FB9F3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
          <a:stretch/>
        </p:blipFill>
        <p:spPr>
          <a:xfrm>
            <a:off x="7620000" y="718528"/>
            <a:ext cx="4336976" cy="3211208"/>
          </a:xfrm>
          <a:prstGeom prst="rect">
            <a:avLst/>
          </a:prstGeom>
        </p:spPr>
      </p:pic>
      <p:pic>
        <p:nvPicPr>
          <p:cNvPr id="3" name="Picture 2">
            <a:extLst>
              <a:ext uri="{FF2B5EF4-FFF2-40B4-BE49-F238E27FC236}">
                <a16:creationId xmlns:a16="http://schemas.microsoft.com/office/drawing/2014/main" id="{E019DDFD-967B-4FBC-9248-D1CE7C12BF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4412" y="3866402"/>
            <a:ext cx="4282671" cy="3153143"/>
          </a:xfrm>
          <a:prstGeom prst="rect">
            <a:avLst/>
          </a:prstGeom>
        </p:spPr>
      </p:pic>
      <p:sp>
        <p:nvSpPr>
          <p:cNvPr id="49" name="Title 4">
            <a:extLst>
              <a:ext uri="{FF2B5EF4-FFF2-40B4-BE49-F238E27FC236}">
                <a16:creationId xmlns:a16="http://schemas.microsoft.com/office/drawing/2014/main" id="{887F8DBB-B524-4212-87B5-C1237FDD8EA9}"/>
              </a:ext>
            </a:extLst>
          </p:cNvPr>
          <p:cNvSpPr txBox="1">
            <a:spLocks noChangeArrowheads="1"/>
          </p:cNvSpPr>
          <p:nvPr/>
        </p:nvSpPr>
        <p:spPr>
          <a:xfrm>
            <a:off x="-271841" y="200781"/>
            <a:ext cx="12182473" cy="5424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altLang="en-US" b="1" dirty="0">
                <a:latin typeface="Roboto" panose="02000000000000000000" pitchFamily="2" charset="0"/>
                <a:ea typeface="Roboto" panose="02000000000000000000" pitchFamily="2" charset="0"/>
                <a:cs typeface="Roboto" panose="02000000000000000000" pitchFamily="2" charset="0"/>
              </a:rPr>
              <a:t>Impacts of Urban Expansion- Phnom Penh in 2014</a:t>
            </a:r>
          </a:p>
        </p:txBody>
      </p:sp>
      <p:grpSp>
        <p:nvGrpSpPr>
          <p:cNvPr id="4" name="Group 3">
            <a:extLst>
              <a:ext uri="{FF2B5EF4-FFF2-40B4-BE49-F238E27FC236}">
                <a16:creationId xmlns:a16="http://schemas.microsoft.com/office/drawing/2014/main" id="{D2913482-0ADA-3C2B-E432-CFA9D382B4CA}"/>
              </a:ext>
            </a:extLst>
          </p:cNvPr>
          <p:cNvGrpSpPr/>
          <p:nvPr/>
        </p:nvGrpSpPr>
        <p:grpSpPr>
          <a:xfrm>
            <a:off x="0" y="6010656"/>
            <a:ext cx="12192000" cy="847344"/>
            <a:chOff x="0" y="6010656"/>
            <a:chExt cx="12192000" cy="847344"/>
          </a:xfrm>
        </p:grpSpPr>
        <p:sp>
          <p:nvSpPr>
            <p:cNvPr id="5" name="Rectangle 11">
              <a:extLst>
                <a:ext uri="{FF2B5EF4-FFF2-40B4-BE49-F238E27FC236}">
                  <a16:creationId xmlns:a16="http://schemas.microsoft.com/office/drawing/2014/main" id="{6108B8FA-E038-E693-CF3C-1CD5A04D22F3}"/>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descr="A picture containing text, font, graphics, logo&#10;&#10;Description automatically generated">
              <a:extLst>
                <a:ext uri="{FF2B5EF4-FFF2-40B4-BE49-F238E27FC236}">
                  <a16:creationId xmlns:a16="http://schemas.microsoft.com/office/drawing/2014/main" id="{DFAD316B-D8C8-0DAB-A7CD-6155D38291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7" name="Picture 6">
            <a:extLst>
              <a:ext uri="{FF2B5EF4-FFF2-40B4-BE49-F238E27FC236}">
                <a16:creationId xmlns:a16="http://schemas.microsoft.com/office/drawing/2014/main" id="{534F58A8-9F60-E7D2-EA36-47B74523A6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947282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93B45D-6905-4E6B-B845-8752FC9BB92E}"/>
              </a:ext>
            </a:extLst>
          </p:cNvPr>
          <p:cNvPicPr>
            <a:picLocks noChangeAspect="1"/>
          </p:cNvPicPr>
          <p:nvPr/>
        </p:nvPicPr>
        <p:blipFill>
          <a:blip r:embed="rId2"/>
          <a:stretch>
            <a:fillRect/>
          </a:stretch>
        </p:blipFill>
        <p:spPr>
          <a:xfrm>
            <a:off x="887383" y="-1187"/>
            <a:ext cx="5336900" cy="6541687"/>
          </a:xfrm>
          <a:prstGeom prst="rect">
            <a:avLst/>
          </a:prstGeom>
        </p:spPr>
      </p:pic>
      <p:pic>
        <p:nvPicPr>
          <p:cNvPr id="3" name="Picture 2">
            <a:extLst>
              <a:ext uri="{FF2B5EF4-FFF2-40B4-BE49-F238E27FC236}">
                <a16:creationId xmlns:a16="http://schemas.microsoft.com/office/drawing/2014/main" id="{1C68BB19-352D-41A1-930F-6EB329EF8F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54211"/>
            <a:ext cx="1590264" cy="954157"/>
          </a:xfrm>
          <a:prstGeom prst="rect">
            <a:avLst/>
          </a:prstGeom>
        </p:spPr>
      </p:pic>
      <p:sp>
        <p:nvSpPr>
          <p:cNvPr id="4" name="Title 4">
            <a:extLst>
              <a:ext uri="{FF2B5EF4-FFF2-40B4-BE49-F238E27FC236}">
                <a16:creationId xmlns:a16="http://schemas.microsoft.com/office/drawing/2014/main" id="{C5F394F8-947F-4A2F-90F4-38CA25E40890}"/>
              </a:ext>
            </a:extLst>
          </p:cNvPr>
          <p:cNvSpPr txBox="1">
            <a:spLocks noChangeArrowheads="1"/>
          </p:cNvSpPr>
          <p:nvPr/>
        </p:nvSpPr>
        <p:spPr>
          <a:xfrm>
            <a:off x="-1280690" y="195819"/>
            <a:ext cx="12228090" cy="541287"/>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b="1" dirty="0">
                <a:solidFill>
                  <a:schemeClr val="tx1"/>
                </a:solidFill>
                <a:latin typeface="Roboto" panose="02000000000000000000" pitchFamily="2" charset="0"/>
                <a:ea typeface="Roboto" panose="02000000000000000000" pitchFamily="2" charset="0"/>
                <a:cs typeface="Roboto" panose="02000000000000000000" pitchFamily="2" charset="0"/>
              </a:rPr>
              <a:t>Impacts of urbanization (Water Resources) </a:t>
            </a:r>
          </a:p>
        </p:txBody>
      </p:sp>
      <p:grpSp>
        <p:nvGrpSpPr>
          <p:cNvPr id="8" name="Group 7">
            <a:extLst>
              <a:ext uri="{FF2B5EF4-FFF2-40B4-BE49-F238E27FC236}">
                <a16:creationId xmlns:a16="http://schemas.microsoft.com/office/drawing/2014/main" id="{6B034A2B-4335-1B5A-4E53-4635E5036FD5}"/>
              </a:ext>
            </a:extLst>
          </p:cNvPr>
          <p:cNvGrpSpPr/>
          <p:nvPr/>
        </p:nvGrpSpPr>
        <p:grpSpPr>
          <a:xfrm>
            <a:off x="0" y="6010656"/>
            <a:ext cx="12192000" cy="847344"/>
            <a:chOff x="0" y="6010656"/>
            <a:chExt cx="12192000" cy="847344"/>
          </a:xfrm>
        </p:grpSpPr>
        <p:sp>
          <p:nvSpPr>
            <p:cNvPr id="9" name="Rectangle 11">
              <a:extLst>
                <a:ext uri="{FF2B5EF4-FFF2-40B4-BE49-F238E27FC236}">
                  <a16:creationId xmlns:a16="http://schemas.microsoft.com/office/drawing/2014/main" id="{DB0EC32F-7FDC-B22B-41DC-0961EC89660B}"/>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0" name="Picture 9" descr="A picture containing text, font, graphics, logo&#10;&#10;Description automatically generated">
              <a:extLst>
                <a:ext uri="{FF2B5EF4-FFF2-40B4-BE49-F238E27FC236}">
                  <a16:creationId xmlns:a16="http://schemas.microsoft.com/office/drawing/2014/main" id="{771C865F-549D-B27A-EB81-6B7658A46A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11" name="Picture 10">
            <a:extLst>
              <a:ext uri="{FF2B5EF4-FFF2-40B4-BE49-F238E27FC236}">
                <a16:creationId xmlns:a16="http://schemas.microsoft.com/office/drawing/2014/main" id="{53559C4A-8C42-2270-F6C7-E566597BF36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pic>
        <p:nvPicPr>
          <p:cNvPr id="13" name="Picture 12">
            <a:extLst>
              <a:ext uri="{FF2B5EF4-FFF2-40B4-BE49-F238E27FC236}">
                <a16:creationId xmlns:a16="http://schemas.microsoft.com/office/drawing/2014/main" id="{31F647C5-6C99-A2C7-A2F9-C7FAD638493E}"/>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383867" y="1338313"/>
            <a:ext cx="5753100" cy="3289300"/>
          </a:xfrm>
          <a:prstGeom prst="rect">
            <a:avLst/>
          </a:prstGeom>
        </p:spPr>
      </p:pic>
    </p:spTree>
    <p:extLst>
      <p:ext uri="{BB962C8B-B14F-4D97-AF65-F5344CB8AC3E}">
        <p14:creationId xmlns:p14="http://schemas.microsoft.com/office/powerpoint/2010/main" val="1356582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9168546-FB6D-F561-0424-CF1603F361DF}"/>
              </a:ext>
            </a:extLst>
          </p:cNvPr>
          <p:cNvGrpSpPr/>
          <p:nvPr/>
        </p:nvGrpSpPr>
        <p:grpSpPr>
          <a:xfrm>
            <a:off x="-29038" y="-1187"/>
            <a:ext cx="12192000" cy="6858000"/>
            <a:chOff x="0" y="0"/>
            <a:chExt cx="12192000" cy="6858000"/>
          </a:xfrm>
        </p:grpSpPr>
        <p:sp>
          <p:nvSpPr>
            <p:cNvPr id="5" name="Rectangle 4">
              <a:extLst>
                <a:ext uri="{FF2B5EF4-FFF2-40B4-BE49-F238E27FC236}">
                  <a16:creationId xmlns:a16="http://schemas.microsoft.com/office/drawing/2014/main" id="{8559EDEB-E032-3061-47E1-C11B3F32B6C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6" name="Rectangle 11">
              <a:extLst>
                <a:ext uri="{FF2B5EF4-FFF2-40B4-BE49-F238E27FC236}">
                  <a16:creationId xmlns:a16="http://schemas.microsoft.com/office/drawing/2014/main" id="{3E514563-11A5-0343-BEA2-238D9BEBE05E}"/>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marL="285750" indent="-285750" algn="ctr">
                <a:buFont typeface="Arial" panose="020B0604020202020204" pitchFamily="34" charset="0"/>
                <a:buChar char="•"/>
              </a:pPr>
              <a:endParaRPr lang="en-US"/>
            </a:p>
          </p:txBody>
        </p:sp>
      </p:grpSp>
      <p:sp>
        <p:nvSpPr>
          <p:cNvPr id="4" name="Text Placeholder 2">
            <a:extLst>
              <a:ext uri="{FF2B5EF4-FFF2-40B4-BE49-F238E27FC236}">
                <a16:creationId xmlns:a16="http://schemas.microsoft.com/office/drawing/2014/main" id="{E87ED18B-9163-51AA-D6B6-047899FE6D16}"/>
              </a:ext>
            </a:extLst>
          </p:cNvPr>
          <p:cNvSpPr txBox="1">
            <a:spLocks/>
          </p:cNvSpPr>
          <p:nvPr/>
        </p:nvSpPr>
        <p:spPr>
          <a:xfrm>
            <a:off x="284174" y="303033"/>
            <a:ext cx="11616530" cy="847344"/>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r>
              <a:rPr lang="en-US" dirty="0">
                <a:latin typeface="Roboto"/>
                <a:ea typeface="Roboto"/>
                <a:cs typeface="Roboto"/>
              </a:rPr>
              <a:t>Asia-Pacific’s Sinking Cities</a:t>
            </a:r>
            <a:endParaRPr lang="en-US" dirty="0">
              <a:solidFill>
                <a:srgbClr val="000000"/>
              </a:solidFill>
            </a:endParaRPr>
          </a:p>
        </p:txBody>
      </p:sp>
      <p:pic>
        <p:nvPicPr>
          <p:cNvPr id="10" name="Picture 9">
            <a:extLst>
              <a:ext uri="{FF2B5EF4-FFF2-40B4-BE49-F238E27FC236}">
                <a16:creationId xmlns:a16="http://schemas.microsoft.com/office/drawing/2014/main" id="{A15C0B61-6D43-BDC4-486A-09D8480B6AA3}"/>
              </a:ext>
            </a:extLst>
          </p:cNvPr>
          <p:cNvPicPr>
            <a:picLocks noChangeAspect="1"/>
          </p:cNvPicPr>
          <p:nvPr/>
        </p:nvPicPr>
        <p:blipFill>
          <a:blip r:embed="rId3"/>
          <a:stretch>
            <a:fillRect/>
          </a:stretch>
        </p:blipFill>
        <p:spPr>
          <a:xfrm>
            <a:off x="0" y="-1187"/>
            <a:ext cx="12192000" cy="197006"/>
          </a:xfrm>
          <a:prstGeom prst="rect">
            <a:avLst/>
          </a:prstGeom>
        </p:spPr>
      </p:pic>
      <p:pic>
        <p:nvPicPr>
          <p:cNvPr id="9" name="Picture 8">
            <a:extLst>
              <a:ext uri="{FF2B5EF4-FFF2-40B4-BE49-F238E27FC236}">
                <a16:creationId xmlns:a16="http://schemas.microsoft.com/office/drawing/2014/main" id="{148A5C90-14EF-1CC1-1CB2-40F2684FFCA6}"/>
              </a:ext>
            </a:extLst>
          </p:cNvPr>
          <p:cNvPicPr>
            <a:picLocks noChangeAspect="1"/>
          </p:cNvPicPr>
          <p:nvPr/>
        </p:nvPicPr>
        <p:blipFill>
          <a:blip r:embed="rId4"/>
          <a:stretch>
            <a:fillRect/>
          </a:stretch>
        </p:blipFill>
        <p:spPr>
          <a:xfrm>
            <a:off x="10314286" y="6170990"/>
            <a:ext cx="1682642" cy="524301"/>
          </a:xfrm>
          <a:prstGeom prst="rect">
            <a:avLst/>
          </a:prstGeom>
        </p:spPr>
      </p:pic>
      <p:sp>
        <p:nvSpPr>
          <p:cNvPr id="8" name="TextBox 7">
            <a:extLst>
              <a:ext uri="{FF2B5EF4-FFF2-40B4-BE49-F238E27FC236}">
                <a16:creationId xmlns:a16="http://schemas.microsoft.com/office/drawing/2014/main" id="{4E21E753-3D0C-3B97-5D8B-4F26389BDA8B}"/>
              </a:ext>
            </a:extLst>
          </p:cNvPr>
          <p:cNvSpPr txBox="1"/>
          <p:nvPr/>
        </p:nvSpPr>
        <p:spPr>
          <a:xfrm>
            <a:off x="5211998" y="1144565"/>
            <a:ext cx="1709928" cy="523220"/>
          </a:xfrm>
          <a:prstGeom prst="rect">
            <a:avLst/>
          </a:prstGeom>
          <a:noFill/>
        </p:spPr>
        <p:txBody>
          <a:bodyPr wrap="square" rtlCol="0">
            <a:spAutoFit/>
          </a:bodyPr>
          <a:lstStyle/>
          <a:p>
            <a:r>
              <a:rPr lang="en-US" sz="2800" b="1" dirty="0">
                <a:solidFill>
                  <a:schemeClr val="accent2">
                    <a:lumMod val="75000"/>
                  </a:schemeClr>
                </a:solidFill>
              </a:rPr>
              <a:t>Shanghai</a:t>
            </a:r>
          </a:p>
        </p:txBody>
      </p:sp>
      <p:sp>
        <p:nvSpPr>
          <p:cNvPr id="11" name="TextBox 10">
            <a:extLst>
              <a:ext uri="{FF2B5EF4-FFF2-40B4-BE49-F238E27FC236}">
                <a16:creationId xmlns:a16="http://schemas.microsoft.com/office/drawing/2014/main" id="{EB59B7CA-5080-8EBD-CD60-70986AACF1DD}"/>
              </a:ext>
            </a:extLst>
          </p:cNvPr>
          <p:cNvSpPr txBox="1"/>
          <p:nvPr/>
        </p:nvSpPr>
        <p:spPr>
          <a:xfrm>
            <a:off x="1571066" y="1628335"/>
            <a:ext cx="1929384" cy="707886"/>
          </a:xfrm>
          <a:prstGeom prst="rect">
            <a:avLst/>
          </a:prstGeom>
          <a:noFill/>
        </p:spPr>
        <p:txBody>
          <a:bodyPr wrap="square" rtlCol="0">
            <a:spAutoFit/>
          </a:bodyPr>
          <a:lstStyle/>
          <a:p>
            <a:r>
              <a:rPr lang="en-US" sz="2000" b="1" dirty="0">
                <a:solidFill>
                  <a:schemeClr val="accent6">
                    <a:lumMod val="75000"/>
                  </a:schemeClr>
                </a:solidFill>
              </a:rPr>
              <a:t>Dhaka</a:t>
            </a:r>
          </a:p>
          <a:p>
            <a:r>
              <a:rPr lang="en-US" sz="2000" b="1" dirty="0">
                <a:solidFill>
                  <a:schemeClr val="accent6">
                    <a:lumMod val="75000"/>
                  </a:schemeClr>
                </a:solidFill>
              </a:rPr>
              <a:t>Chittagong</a:t>
            </a:r>
          </a:p>
        </p:txBody>
      </p:sp>
      <p:sp>
        <p:nvSpPr>
          <p:cNvPr id="12" name="TextBox 11">
            <a:extLst>
              <a:ext uri="{FF2B5EF4-FFF2-40B4-BE49-F238E27FC236}">
                <a16:creationId xmlns:a16="http://schemas.microsoft.com/office/drawing/2014/main" id="{BFB25F0D-7D86-863B-C629-D1647EB0FE7C}"/>
              </a:ext>
            </a:extLst>
          </p:cNvPr>
          <p:cNvSpPr txBox="1"/>
          <p:nvPr/>
        </p:nvSpPr>
        <p:spPr>
          <a:xfrm>
            <a:off x="276461" y="3005147"/>
            <a:ext cx="1929384" cy="369332"/>
          </a:xfrm>
          <a:prstGeom prst="rect">
            <a:avLst/>
          </a:prstGeom>
          <a:noFill/>
        </p:spPr>
        <p:txBody>
          <a:bodyPr wrap="square" rtlCol="0">
            <a:spAutoFit/>
          </a:bodyPr>
          <a:lstStyle/>
          <a:p>
            <a:r>
              <a:rPr lang="en-US" b="1" dirty="0">
                <a:solidFill>
                  <a:srgbClr val="7030A0"/>
                </a:solidFill>
              </a:rPr>
              <a:t>Mumbai</a:t>
            </a:r>
          </a:p>
        </p:txBody>
      </p:sp>
      <p:sp>
        <p:nvSpPr>
          <p:cNvPr id="13" name="TextBox 12">
            <a:extLst>
              <a:ext uri="{FF2B5EF4-FFF2-40B4-BE49-F238E27FC236}">
                <a16:creationId xmlns:a16="http://schemas.microsoft.com/office/drawing/2014/main" id="{5D1ED65B-A374-F101-52B5-10F17C42737B}"/>
              </a:ext>
            </a:extLst>
          </p:cNvPr>
          <p:cNvSpPr txBox="1"/>
          <p:nvPr/>
        </p:nvSpPr>
        <p:spPr>
          <a:xfrm>
            <a:off x="180957" y="1866341"/>
            <a:ext cx="1929384" cy="369332"/>
          </a:xfrm>
          <a:prstGeom prst="rect">
            <a:avLst/>
          </a:prstGeom>
          <a:noFill/>
        </p:spPr>
        <p:txBody>
          <a:bodyPr wrap="square" rtlCol="0">
            <a:spAutoFit/>
          </a:bodyPr>
          <a:lstStyle/>
          <a:p>
            <a:r>
              <a:rPr lang="en-US" b="1" dirty="0">
                <a:solidFill>
                  <a:schemeClr val="accent5">
                    <a:lumMod val="75000"/>
                  </a:schemeClr>
                </a:solidFill>
              </a:rPr>
              <a:t>Karachi</a:t>
            </a:r>
          </a:p>
        </p:txBody>
      </p:sp>
      <p:sp>
        <p:nvSpPr>
          <p:cNvPr id="14" name="TextBox 13">
            <a:extLst>
              <a:ext uri="{FF2B5EF4-FFF2-40B4-BE49-F238E27FC236}">
                <a16:creationId xmlns:a16="http://schemas.microsoft.com/office/drawing/2014/main" id="{E841C25A-438F-D9CD-8904-B378225852C5}"/>
              </a:ext>
            </a:extLst>
          </p:cNvPr>
          <p:cNvSpPr txBox="1"/>
          <p:nvPr/>
        </p:nvSpPr>
        <p:spPr>
          <a:xfrm>
            <a:off x="5321689" y="3118257"/>
            <a:ext cx="1929384" cy="461665"/>
          </a:xfrm>
          <a:prstGeom prst="rect">
            <a:avLst/>
          </a:prstGeom>
          <a:noFill/>
        </p:spPr>
        <p:txBody>
          <a:bodyPr wrap="square" rtlCol="0">
            <a:spAutoFit/>
          </a:bodyPr>
          <a:lstStyle/>
          <a:p>
            <a:r>
              <a:rPr lang="en-US" sz="2400" b="1" dirty="0">
                <a:solidFill>
                  <a:schemeClr val="tx2">
                    <a:lumMod val="60000"/>
                    <a:lumOff val="40000"/>
                  </a:schemeClr>
                </a:solidFill>
              </a:rPr>
              <a:t>Manila</a:t>
            </a:r>
          </a:p>
        </p:txBody>
      </p:sp>
      <p:sp>
        <p:nvSpPr>
          <p:cNvPr id="15" name="TextBox 14">
            <a:extLst>
              <a:ext uri="{FF2B5EF4-FFF2-40B4-BE49-F238E27FC236}">
                <a16:creationId xmlns:a16="http://schemas.microsoft.com/office/drawing/2014/main" id="{45CEA35D-58A9-A63D-67F1-DB65C86FFE31}"/>
              </a:ext>
            </a:extLst>
          </p:cNvPr>
          <p:cNvSpPr txBox="1"/>
          <p:nvPr/>
        </p:nvSpPr>
        <p:spPr>
          <a:xfrm>
            <a:off x="4026244" y="3606784"/>
            <a:ext cx="1929384" cy="461665"/>
          </a:xfrm>
          <a:prstGeom prst="rect">
            <a:avLst/>
          </a:prstGeom>
          <a:noFill/>
        </p:spPr>
        <p:txBody>
          <a:bodyPr wrap="square" rtlCol="0">
            <a:spAutoFit/>
          </a:bodyPr>
          <a:lstStyle/>
          <a:p>
            <a:r>
              <a:rPr lang="en-US" sz="2400" b="1" dirty="0">
                <a:solidFill>
                  <a:schemeClr val="accent3">
                    <a:lumMod val="75000"/>
                  </a:schemeClr>
                </a:solidFill>
              </a:rPr>
              <a:t>Jakarta</a:t>
            </a:r>
          </a:p>
        </p:txBody>
      </p:sp>
      <p:sp>
        <p:nvSpPr>
          <p:cNvPr id="16" name="TextBox 15">
            <a:extLst>
              <a:ext uri="{FF2B5EF4-FFF2-40B4-BE49-F238E27FC236}">
                <a16:creationId xmlns:a16="http://schemas.microsoft.com/office/drawing/2014/main" id="{10003CB1-53F8-F5DE-AE02-4EE24D85819B}"/>
              </a:ext>
            </a:extLst>
          </p:cNvPr>
          <p:cNvSpPr txBox="1"/>
          <p:nvPr/>
        </p:nvSpPr>
        <p:spPr>
          <a:xfrm>
            <a:off x="2609088" y="2807770"/>
            <a:ext cx="1929384" cy="461665"/>
          </a:xfrm>
          <a:prstGeom prst="rect">
            <a:avLst/>
          </a:prstGeom>
          <a:noFill/>
        </p:spPr>
        <p:txBody>
          <a:bodyPr wrap="square" rtlCol="0">
            <a:spAutoFit/>
          </a:bodyPr>
          <a:lstStyle/>
          <a:p>
            <a:r>
              <a:rPr lang="en-US" sz="2400" b="1" dirty="0">
                <a:solidFill>
                  <a:schemeClr val="accent5">
                    <a:lumMod val="75000"/>
                  </a:schemeClr>
                </a:solidFill>
              </a:rPr>
              <a:t>Bangkok</a:t>
            </a:r>
          </a:p>
        </p:txBody>
      </p:sp>
      <p:sp>
        <p:nvSpPr>
          <p:cNvPr id="17" name="TextBox 16">
            <a:extLst>
              <a:ext uri="{FF2B5EF4-FFF2-40B4-BE49-F238E27FC236}">
                <a16:creationId xmlns:a16="http://schemas.microsoft.com/office/drawing/2014/main" id="{55A26CD7-B5DF-DA2C-90E8-43D1889D9521}"/>
              </a:ext>
            </a:extLst>
          </p:cNvPr>
          <p:cNvSpPr txBox="1"/>
          <p:nvPr/>
        </p:nvSpPr>
        <p:spPr>
          <a:xfrm>
            <a:off x="5043959" y="4214843"/>
            <a:ext cx="1929384" cy="369332"/>
          </a:xfrm>
          <a:prstGeom prst="rect">
            <a:avLst/>
          </a:prstGeom>
          <a:noFill/>
        </p:spPr>
        <p:txBody>
          <a:bodyPr wrap="square" rtlCol="0">
            <a:spAutoFit/>
          </a:bodyPr>
          <a:lstStyle/>
          <a:p>
            <a:r>
              <a:rPr lang="en-US" b="1" dirty="0">
                <a:solidFill>
                  <a:schemeClr val="accent5">
                    <a:lumMod val="75000"/>
                  </a:schemeClr>
                </a:solidFill>
              </a:rPr>
              <a:t>Perth</a:t>
            </a:r>
          </a:p>
        </p:txBody>
      </p:sp>
      <p:sp>
        <p:nvSpPr>
          <p:cNvPr id="18" name="TextBox 17">
            <a:extLst>
              <a:ext uri="{FF2B5EF4-FFF2-40B4-BE49-F238E27FC236}">
                <a16:creationId xmlns:a16="http://schemas.microsoft.com/office/drawing/2014/main" id="{55960D96-977E-0CC4-23D4-8A264C741E39}"/>
              </a:ext>
            </a:extLst>
          </p:cNvPr>
          <p:cNvSpPr txBox="1"/>
          <p:nvPr/>
        </p:nvSpPr>
        <p:spPr>
          <a:xfrm>
            <a:off x="4356997" y="2308247"/>
            <a:ext cx="1929384" cy="369332"/>
          </a:xfrm>
          <a:prstGeom prst="rect">
            <a:avLst/>
          </a:prstGeom>
          <a:noFill/>
        </p:spPr>
        <p:txBody>
          <a:bodyPr wrap="square" rtlCol="0">
            <a:spAutoFit/>
          </a:bodyPr>
          <a:lstStyle/>
          <a:p>
            <a:r>
              <a:rPr lang="en-US" b="1" dirty="0">
                <a:solidFill>
                  <a:schemeClr val="accent4">
                    <a:lumMod val="75000"/>
                  </a:schemeClr>
                </a:solidFill>
              </a:rPr>
              <a:t>Ho Chi Minh City</a:t>
            </a:r>
          </a:p>
        </p:txBody>
      </p:sp>
      <p:sp>
        <p:nvSpPr>
          <p:cNvPr id="19" name="TextBox 18">
            <a:extLst>
              <a:ext uri="{FF2B5EF4-FFF2-40B4-BE49-F238E27FC236}">
                <a16:creationId xmlns:a16="http://schemas.microsoft.com/office/drawing/2014/main" id="{9686BF5D-5ACE-D2EB-EA5D-82B6D7B6D9EA}"/>
              </a:ext>
            </a:extLst>
          </p:cNvPr>
          <p:cNvSpPr txBox="1"/>
          <p:nvPr/>
        </p:nvSpPr>
        <p:spPr>
          <a:xfrm>
            <a:off x="4046840" y="1367212"/>
            <a:ext cx="1929384" cy="461665"/>
          </a:xfrm>
          <a:prstGeom prst="rect">
            <a:avLst/>
          </a:prstGeom>
          <a:noFill/>
        </p:spPr>
        <p:txBody>
          <a:bodyPr wrap="square" rtlCol="0">
            <a:spAutoFit/>
          </a:bodyPr>
          <a:lstStyle/>
          <a:p>
            <a:r>
              <a:rPr lang="en-US" sz="2400" b="1" dirty="0">
                <a:solidFill>
                  <a:schemeClr val="accent2">
                    <a:lumMod val="75000"/>
                  </a:schemeClr>
                </a:solidFill>
              </a:rPr>
              <a:t>Tianjin</a:t>
            </a:r>
          </a:p>
        </p:txBody>
      </p:sp>
      <p:pic>
        <p:nvPicPr>
          <p:cNvPr id="20" name="Picture 19">
            <a:extLst>
              <a:ext uri="{FF2B5EF4-FFF2-40B4-BE49-F238E27FC236}">
                <a16:creationId xmlns:a16="http://schemas.microsoft.com/office/drawing/2014/main" id="{F718A70D-5C95-F1DE-FDB1-80BFB47839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77534" y="205219"/>
            <a:ext cx="5248794" cy="4618899"/>
          </a:xfrm>
          <a:prstGeom prst="rect">
            <a:avLst/>
          </a:prstGeom>
        </p:spPr>
      </p:pic>
      <p:pic>
        <p:nvPicPr>
          <p:cNvPr id="22" name="Picture 21">
            <a:extLst>
              <a:ext uri="{FF2B5EF4-FFF2-40B4-BE49-F238E27FC236}">
                <a16:creationId xmlns:a16="http://schemas.microsoft.com/office/drawing/2014/main" id="{A37D6598-B477-88EE-6179-BABCAAD8A8D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302" y="4139741"/>
            <a:ext cx="2879650" cy="1075416"/>
          </a:xfrm>
          <a:prstGeom prst="rect">
            <a:avLst/>
          </a:prstGeom>
        </p:spPr>
      </p:pic>
      <p:pic>
        <p:nvPicPr>
          <p:cNvPr id="24" name="Picture 23">
            <a:extLst>
              <a:ext uri="{FF2B5EF4-FFF2-40B4-BE49-F238E27FC236}">
                <a16:creationId xmlns:a16="http://schemas.microsoft.com/office/drawing/2014/main" id="{D4CF8875-9899-B1A0-B1FA-F8209C79729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12546" y="5153070"/>
            <a:ext cx="2941838" cy="771842"/>
          </a:xfrm>
          <a:prstGeom prst="rect">
            <a:avLst/>
          </a:prstGeom>
          <a:ln>
            <a:solidFill>
              <a:schemeClr val="accent1"/>
            </a:solidFill>
          </a:ln>
        </p:spPr>
      </p:pic>
      <p:sp>
        <p:nvSpPr>
          <p:cNvPr id="25" name="Rectangle 24">
            <a:extLst>
              <a:ext uri="{FF2B5EF4-FFF2-40B4-BE49-F238E27FC236}">
                <a16:creationId xmlns:a16="http://schemas.microsoft.com/office/drawing/2014/main" id="{5841C426-9F7B-2312-A8CD-2AE190F63F04}"/>
              </a:ext>
            </a:extLst>
          </p:cNvPr>
          <p:cNvSpPr/>
          <p:nvPr/>
        </p:nvSpPr>
        <p:spPr>
          <a:xfrm>
            <a:off x="9124856" y="4862528"/>
            <a:ext cx="3239911" cy="507831"/>
          </a:xfrm>
          <a:prstGeom prst="rect">
            <a:avLst/>
          </a:prstGeom>
        </p:spPr>
        <p:txBody>
          <a:bodyPr wrap="square">
            <a:spAutoFit/>
          </a:bodyPr>
          <a:lstStyle/>
          <a:p>
            <a:r>
              <a:rPr lang="en-US" sz="900" dirty="0">
                <a:solidFill>
                  <a:prstClr val="black"/>
                </a:solidFill>
                <a:latin typeface="Arial Nova"/>
              </a:rPr>
              <a:t>Source: ASIAN Correspondent https://asiancorrespondent.com/2018/11/4-sinking-asian-cities-that-could-be-drowned-by-climate-change/</a:t>
            </a:r>
          </a:p>
        </p:txBody>
      </p:sp>
      <p:sp>
        <p:nvSpPr>
          <p:cNvPr id="26" name="Rectangle 25">
            <a:extLst>
              <a:ext uri="{FF2B5EF4-FFF2-40B4-BE49-F238E27FC236}">
                <a16:creationId xmlns:a16="http://schemas.microsoft.com/office/drawing/2014/main" id="{697C57E5-2A8D-2AE5-F977-4C4149C468F3}"/>
              </a:ext>
            </a:extLst>
          </p:cNvPr>
          <p:cNvSpPr/>
          <p:nvPr/>
        </p:nvSpPr>
        <p:spPr>
          <a:xfrm>
            <a:off x="2024990" y="5900463"/>
            <a:ext cx="3239911" cy="230832"/>
          </a:xfrm>
          <a:prstGeom prst="rect">
            <a:avLst/>
          </a:prstGeom>
        </p:spPr>
        <p:txBody>
          <a:bodyPr wrap="square">
            <a:spAutoFit/>
          </a:bodyPr>
          <a:lstStyle/>
          <a:p>
            <a:r>
              <a:rPr lang="en-US" sz="900" dirty="0">
                <a:solidFill>
                  <a:prstClr val="black"/>
                </a:solidFill>
                <a:latin typeface="Arial Nova"/>
              </a:rPr>
              <a:t>Source: Asia.Nikkei.com</a:t>
            </a:r>
          </a:p>
        </p:txBody>
      </p:sp>
      <p:pic>
        <p:nvPicPr>
          <p:cNvPr id="28" name="Picture 27">
            <a:extLst>
              <a:ext uri="{FF2B5EF4-FFF2-40B4-BE49-F238E27FC236}">
                <a16:creationId xmlns:a16="http://schemas.microsoft.com/office/drawing/2014/main" id="{38EB764A-0179-CE5C-9D92-2B462E66F07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13890" y="4805280"/>
            <a:ext cx="2923097" cy="1031652"/>
          </a:xfrm>
          <a:prstGeom prst="rect">
            <a:avLst/>
          </a:prstGeom>
        </p:spPr>
      </p:pic>
      <p:sp>
        <p:nvSpPr>
          <p:cNvPr id="29" name="Rectangle 28">
            <a:extLst>
              <a:ext uri="{FF2B5EF4-FFF2-40B4-BE49-F238E27FC236}">
                <a16:creationId xmlns:a16="http://schemas.microsoft.com/office/drawing/2014/main" id="{0CED10EA-20D5-F75F-8E3E-7E81529BA042}"/>
              </a:ext>
            </a:extLst>
          </p:cNvPr>
          <p:cNvSpPr/>
          <p:nvPr/>
        </p:nvSpPr>
        <p:spPr>
          <a:xfrm>
            <a:off x="6528616" y="5710490"/>
            <a:ext cx="3239911" cy="230832"/>
          </a:xfrm>
          <a:prstGeom prst="rect">
            <a:avLst/>
          </a:prstGeom>
        </p:spPr>
        <p:txBody>
          <a:bodyPr wrap="square">
            <a:spAutoFit/>
          </a:bodyPr>
          <a:lstStyle/>
          <a:p>
            <a:r>
              <a:rPr lang="en-US" sz="900" dirty="0">
                <a:solidFill>
                  <a:prstClr val="black"/>
                </a:solidFill>
                <a:latin typeface="Arial Nova"/>
              </a:rPr>
              <a:t>Source: Eco-Business</a:t>
            </a:r>
          </a:p>
        </p:txBody>
      </p:sp>
    </p:spTree>
    <p:extLst>
      <p:ext uri="{BB962C8B-B14F-4D97-AF65-F5344CB8AC3E}">
        <p14:creationId xmlns:p14="http://schemas.microsoft.com/office/powerpoint/2010/main" val="2883779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300D-8F50-15DC-80E0-8E680C4AFCD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9A7E440-CA96-7F77-34AB-2EF4950CB254}"/>
              </a:ext>
            </a:extLst>
          </p:cNvPr>
          <p:cNvPicPr>
            <a:picLocks noChangeAspect="1"/>
          </p:cNvPicPr>
          <p:nvPr/>
        </p:nvPicPr>
        <p:blipFill>
          <a:blip r:embed="rId3"/>
          <a:stretch>
            <a:fillRect/>
          </a:stretch>
        </p:blipFill>
        <p:spPr>
          <a:xfrm>
            <a:off x="0" y="-1187"/>
            <a:ext cx="12192000" cy="197006"/>
          </a:xfrm>
          <a:prstGeom prst="rect">
            <a:avLst/>
          </a:prstGeom>
        </p:spPr>
      </p:pic>
      <p:pic>
        <p:nvPicPr>
          <p:cNvPr id="9" name="Picture 8">
            <a:extLst>
              <a:ext uri="{FF2B5EF4-FFF2-40B4-BE49-F238E27FC236}">
                <a16:creationId xmlns:a16="http://schemas.microsoft.com/office/drawing/2014/main" id="{C4E6F826-1130-2B99-E5CF-1BF936BA378B}"/>
              </a:ext>
            </a:extLst>
          </p:cNvPr>
          <p:cNvPicPr>
            <a:picLocks noChangeAspect="1"/>
          </p:cNvPicPr>
          <p:nvPr/>
        </p:nvPicPr>
        <p:blipFill>
          <a:blip r:embed="rId4"/>
          <a:stretch>
            <a:fillRect/>
          </a:stretch>
        </p:blipFill>
        <p:spPr>
          <a:xfrm>
            <a:off x="10314286" y="6170990"/>
            <a:ext cx="1682642" cy="524301"/>
          </a:xfrm>
          <a:prstGeom prst="rect">
            <a:avLst/>
          </a:prstGeom>
        </p:spPr>
      </p:pic>
      <p:sp>
        <p:nvSpPr>
          <p:cNvPr id="30" name="Google Shape;150;p3">
            <a:extLst>
              <a:ext uri="{FF2B5EF4-FFF2-40B4-BE49-F238E27FC236}">
                <a16:creationId xmlns:a16="http://schemas.microsoft.com/office/drawing/2014/main" id="{5FCBEFC7-0C50-B83D-8DD4-0FF5EA526087}"/>
              </a:ext>
            </a:extLst>
          </p:cNvPr>
          <p:cNvSpPr txBox="1">
            <a:spLocks/>
          </p:cNvSpPr>
          <p:nvPr/>
        </p:nvSpPr>
        <p:spPr>
          <a:xfrm>
            <a:off x="394581" y="-164954"/>
            <a:ext cx="10264173" cy="1066575"/>
          </a:xfrm>
          <a:prstGeom prst="rect">
            <a:avLst/>
          </a:prstGeom>
          <a:noFill/>
          <a:ln>
            <a:noFill/>
          </a:ln>
        </p:spPr>
        <p:txBody>
          <a:bodyPr spcFirstLastPara="1" wrap="square" lIns="0"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Gill Sans"/>
              <a:buNone/>
              <a:defRPr sz="4400" b="1"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Gill Sans"/>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Gill Sans"/>
              </a:rPr>
              <a:t>Why are cities in Asia sinking?</a:t>
            </a:r>
          </a:p>
        </p:txBody>
      </p:sp>
      <p:sp>
        <p:nvSpPr>
          <p:cNvPr id="37" name="TextBox 36">
            <a:extLst>
              <a:ext uri="{FF2B5EF4-FFF2-40B4-BE49-F238E27FC236}">
                <a16:creationId xmlns:a16="http://schemas.microsoft.com/office/drawing/2014/main" id="{CBC0C894-5439-6BE6-4A35-61520E2050B0}"/>
              </a:ext>
            </a:extLst>
          </p:cNvPr>
          <p:cNvSpPr txBox="1"/>
          <p:nvPr/>
        </p:nvSpPr>
        <p:spPr>
          <a:xfrm>
            <a:off x="394581" y="823702"/>
            <a:ext cx="11602347" cy="4616648"/>
          </a:xfrm>
          <a:prstGeom prst="rect">
            <a:avLst/>
          </a:prstGeom>
          <a:noFill/>
        </p:spPr>
        <p:txBody>
          <a:bodyPr wrap="square" lIns="91440" tIns="45720" rIns="91440" bIns="45720" rtlCol="0" anchor="t">
            <a:spAutoFit/>
          </a:bodyPr>
          <a:lstStyle/>
          <a:p>
            <a:pPr marL="285750" indent="-285750">
              <a:lnSpc>
                <a:spcPct val="150000"/>
              </a:lnSpc>
              <a:buClr>
                <a:srgbClr val="000000"/>
              </a:buClr>
              <a:buFont typeface="Arial" panose="020B0604020202020204" pitchFamily="34" charset="0"/>
              <a:buChar char="•"/>
            </a:pPr>
            <a:r>
              <a:rPr lang="en-US" sz="2000" b="1" kern="0" dirty="0">
                <a:solidFill>
                  <a:schemeClr val="accent1">
                    <a:lumMod val="75000"/>
                  </a:schemeClr>
                </a:solidFill>
                <a:latin typeface="Arial"/>
                <a:cs typeface="Arial"/>
                <a:sym typeface="Arial"/>
              </a:rPr>
              <a:t>Rapid urbanization and development</a:t>
            </a:r>
          </a:p>
          <a:p>
            <a:pPr marL="285750" indent="-285750">
              <a:lnSpc>
                <a:spcPct val="150000"/>
              </a:lnSpc>
              <a:buClr>
                <a:srgbClr val="000000"/>
              </a:buClr>
              <a:buFont typeface="Arial" panose="020B0604020202020204" pitchFamily="34" charset="0"/>
              <a:buChar char="•"/>
            </a:pPr>
            <a:r>
              <a:rPr lang="en-US" sz="2000" b="1" kern="0" dirty="0">
                <a:solidFill>
                  <a:schemeClr val="accent1">
                    <a:lumMod val="75000"/>
                  </a:schemeClr>
                </a:solidFill>
                <a:latin typeface="Arial"/>
                <a:cs typeface="Arial"/>
                <a:sym typeface="Arial"/>
              </a:rPr>
              <a:t>Inadequate Land Use Planning; urban sprawl</a:t>
            </a:r>
          </a:p>
          <a:p>
            <a:pPr marL="285750" indent="-285750">
              <a:lnSpc>
                <a:spcPct val="150000"/>
              </a:lnSpc>
              <a:buClr>
                <a:srgbClr val="000000"/>
              </a:buClr>
              <a:buFont typeface="Arial" panose="020B0604020202020204" pitchFamily="34" charset="0"/>
              <a:buChar char="•"/>
            </a:pPr>
            <a:r>
              <a:rPr lang="en-US" sz="2000" b="1" kern="0" dirty="0">
                <a:solidFill>
                  <a:schemeClr val="accent1">
                    <a:lumMod val="75000"/>
                  </a:schemeClr>
                </a:solidFill>
                <a:latin typeface="Arial"/>
                <a:cs typeface="Arial"/>
                <a:sym typeface="Arial"/>
              </a:rPr>
              <a:t>Over-extraction of groundwater; poor urban water management systems</a:t>
            </a:r>
          </a:p>
          <a:p>
            <a:pPr marL="742950" lvl="1" indent="-285750">
              <a:lnSpc>
                <a:spcPct val="150000"/>
              </a:lnSpc>
              <a:buClr>
                <a:srgbClr val="000000"/>
              </a:buClr>
              <a:buFont typeface="Arial" panose="020B0604020202020204" pitchFamily="34" charset="0"/>
              <a:buChar char="•"/>
            </a:pPr>
            <a:r>
              <a:rPr lang="en-US" sz="2000" b="1" kern="0" dirty="0">
                <a:solidFill>
                  <a:schemeClr val="accent1">
                    <a:lumMod val="75000"/>
                  </a:schemeClr>
                </a:solidFill>
                <a:latin typeface="Arial"/>
                <a:cs typeface="Arial"/>
                <a:sym typeface="Arial"/>
              </a:rPr>
              <a:t>Water withdrawals for industrial, manufacturing, domestic use</a:t>
            </a:r>
          </a:p>
          <a:p>
            <a:pPr marL="742950" lvl="1" indent="-285750">
              <a:lnSpc>
                <a:spcPct val="150000"/>
              </a:lnSpc>
              <a:buClr>
                <a:srgbClr val="000000"/>
              </a:buClr>
              <a:buFont typeface="Arial" panose="020B0604020202020204" pitchFamily="34" charset="0"/>
              <a:buChar char="•"/>
            </a:pPr>
            <a:r>
              <a:rPr lang="en-US" sz="2000" b="1" kern="0" dirty="0">
                <a:solidFill>
                  <a:schemeClr val="accent1">
                    <a:lumMod val="75000"/>
                  </a:schemeClr>
                </a:solidFill>
                <a:latin typeface="Arial"/>
                <a:cs typeface="Arial"/>
                <a:sym typeface="Arial"/>
              </a:rPr>
              <a:t>Lack of monitoring systems</a:t>
            </a:r>
          </a:p>
          <a:p>
            <a:pPr marL="285750" indent="-285750">
              <a:lnSpc>
                <a:spcPct val="150000"/>
              </a:lnSpc>
              <a:buClr>
                <a:srgbClr val="000000"/>
              </a:buClr>
              <a:buFont typeface="Arial" panose="020B0604020202020204" pitchFamily="34" charset="0"/>
              <a:buChar char="•"/>
            </a:pPr>
            <a:r>
              <a:rPr lang="en-US" sz="2000" b="1" kern="0" dirty="0">
                <a:solidFill>
                  <a:schemeClr val="accent1">
                    <a:lumMod val="75000"/>
                  </a:schemeClr>
                </a:solidFill>
                <a:latin typeface="Arial"/>
                <a:cs typeface="Arial"/>
                <a:sym typeface="Arial"/>
              </a:rPr>
              <a:t>Multi-dimensional impacts of climate change</a:t>
            </a:r>
          </a:p>
          <a:p>
            <a:pPr>
              <a:buClr>
                <a:srgbClr val="000000"/>
              </a:buClr>
            </a:pPr>
            <a:endParaRPr lang="en-US" sz="2000" b="1" kern="0" dirty="0">
              <a:solidFill>
                <a:schemeClr val="accent1">
                  <a:lumMod val="75000"/>
                </a:schemeClr>
              </a:solidFill>
              <a:latin typeface="Arial"/>
              <a:cs typeface="Arial"/>
              <a:sym typeface="Arial"/>
            </a:endParaRPr>
          </a:p>
          <a:p>
            <a:pPr>
              <a:buClr>
                <a:srgbClr val="000000"/>
              </a:buClr>
            </a:pPr>
            <a:r>
              <a:rPr lang="en-US" sz="2000" b="1" i="1" kern="0" dirty="0">
                <a:latin typeface="Arial"/>
                <a:cs typeface="Arial"/>
                <a:sym typeface="Arial"/>
              </a:rPr>
              <a:t>Land subsidence is generally </a:t>
            </a:r>
          </a:p>
          <a:p>
            <a:pPr>
              <a:buClr>
                <a:srgbClr val="000000"/>
              </a:buClr>
            </a:pPr>
            <a:r>
              <a:rPr lang="en-US" sz="2000" b="1" i="1" kern="0" dirty="0">
                <a:latin typeface="Arial"/>
                <a:cs typeface="Arial"/>
                <a:sym typeface="Arial"/>
              </a:rPr>
              <a:t>not incorporated in sea-level rise </a:t>
            </a:r>
          </a:p>
          <a:p>
            <a:pPr>
              <a:buClr>
                <a:srgbClr val="000000"/>
              </a:buClr>
            </a:pPr>
            <a:r>
              <a:rPr lang="en-US" sz="2000" b="1" i="1" kern="0" dirty="0">
                <a:latin typeface="Arial"/>
                <a:cs typeface="Arial"/>
                <a:sym typeface="Arial"/>
              </a:rPr>
              <a:t>modeling.  Impacts may be more </a:t>
            </a:r>
          </a:p>
          <a:p>
            <a:pPr>
              <a:buClr>
                <a:srgbClr val="000000"/>
              </a:buClr>
            </a:pPr>
            <a:r>
              <a:rPr lang="en-US" sz="2000" b="1" i="1" kern="0" dirty="0">
                <a:latin typeface="Arial"/>
                <a:cs typeface="Arial"/>
                <a:sym typeface="Arial"/>
              </a:rPr>
              <a:t>accelerated.</a:t>
            </a:r>
          </a:p>
          <a:p>
            <a:pPr lvl="1">
              <a:buClr>
                <a:srgbClr val="000000"/>
              </a:buClr>
            </a:pPr>
            <a:endParaRPr lang="en-US" sz="1400" b="1" kern="0" dirty="0">
              <a:solidFill>
                <a:srgbClr val="000000"/>
              </a:solidFill>
              <a:latin typeface="Arial"/>
              <a:cs typeface="Arial"/>
              <a:sym typeface="Arial"/>
            </a:endParaRPr>
          </a:p>
        </p:txBody>
      </p:sp>
      <p:pic>
        <p:nvPicPr>
          <p:cNvPr id="13" name="Picture 12">
            <a:extLst>
              <a:ext uri="{FF2B5EF4-FFF2-40B4-BE49-F238E27FC236}">
                <a16:creationId xmlns:a16="http://schemas.microsoft.com/office/drawing/2014/main" id="{88E2CF05-B79A-74C3-E774-39BC4F60FBDE}"/>
              </a:ext>
            </a:extLst>
          </p:cNvPr>
          <p:cNvPicPr>
            <a:picLocks noChangeAspect="1"/>
          </p:cNvPicPr>
          <p:nvPr/>
        </p:nvPicPr>
        <p:blipFill>
          <a:blip r:embed="rId5"/>
          <a:stretch>
            <a:fillRect/>
          </a:stretch>
        </p:blipFill>
        <p:spPr>
          <a:xfrm>
            <a:off x="5097556" y="3678651"/>
            <a:ext cx="7088020" cy="2652889"/>
          </a:xfrm>
          <a:prstGeom prst="rect">
            <a:avLst/>
          </a:prstGeom>
        </p:spPr>
      </p:pic>
      <p:grpSp>
        <p:nvGrpSpPr>
          <p:cNvPr id="14" name="Group 13">
            <a:extLst>
              <a:ext uri="{FF2B5EF4-FFF2-40B4-BE49-F238E27FC236}">
                <a16:creationId xmlns:a16="http://schemas.microsoft.com/office/drawing/2014/main" id="{78242796-DDD7-B5A4-60B0-F85394940D0F}"/>
              </a:ext>
            </a:extLst>
          </p:cNvPr>
          <p:cNvGrpSpPr/>
          <p:nvPr/>
        </p:nvGrpSpPr>
        <p:grpSpPr>
          <a:xfrm>
            <a:off x="0" y="6010656"/>
            <a:ext cx="12192000" cy="847344"/>
            <a:chOff x="0" y="6010656"/>
            <a:chExt cx="12192000" cy="847344"/>
          </a:xfrm>
        </p:grpSpPr>
        <p:sp>
          <p:nvSpPr>
            <p:cNvPr id="15" name="Rectangle 11">
              <a:extLst>
                <a:ext uri="{FF2B5EF4-FFF2-40B4-BE49-F238E27FC236}">
                  <a16:creationId xmlns:a16="http://schemas.microsoft.com/office/drawing/2014/main" id="{A8DE556A-DE0E-3F0A-099D-692751773CBE}"/>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6" name="Picture 15" descr="A picture containing text, font, graphics, logo&#10;&#10;Description automatically generated">
              <a:extLst>
                <a:ext uri="{FF2B5EF4-FFF2-40B4-BE49-F238E27FC236}">
                  <a16:creationId xmlns:a16="http://schemas.microsoft.com/office/drawing/2014/main" id="{B69FC1B0-2E9E-A281-99A1-73FC0D9FCE3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Tree>
    <p:extLst>
      <p:ext uri="{BB962C8B-B14F-4D97-AF65-F5344CB8AC3E}">
        <p14:creationId xmlns:p14="http://schemas.microsoft.com/office/powerpoint/2010/main" val="1812191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300D-8F50-15DC-80E0-8E680C4AFCD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3AC5A3C-C841-37DD-A21E-662808ECE0DA}"/>
              </a:ext>
            </a:extLst>
          </p:cNvPr>
          <p:cNvGrpSpPr/>
          <p:nvPr/>
        </p:nvGrpSpPr>
        <p:grpSpPr>
          <a:xfrm>
            <a:off x="0" y="-1187"/>
            <a:ext cx="12192000" cy="6858000"/>
            <a:chOff x="0" y="0"/>
            <a:chExt cx="12192000" cy="6858000"/>
          </a:xfrm>
        </p:grpSpPr>
        <p:sp>
          <p:nvSpPr>
            <p:cNvPr id="5" name="Rectangle 4">
              <a:extLst>
                <a:ext uri="{FF2B5EF4-FFF2-40B4-BE49-F238E27FC236}">
                  <a16:creationId xmlns:a16="http://schemas.microsoft.com/office/drawing/2014/main" id="{E91ED0F0-5976-C103-E602-61EDF4EE81B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1">
              <a:extLst>
                <a:ext uri="{FF2B5EF4-FFF2-40B4-BE49-F238E27FC236}">
                  <a16:creationId xmlns:a16="http://schemas.microsoft.com/office/drawing/2014/main" id="{7FDD2220-EB95-3D22-0A29-3117B9B29557}"/>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E9A7E440-CA96-7F77-34AB-2EF4950CB254}"/>
              </a:ext>
            </a:extLst>
          </p:cNvPr>
          <p:cNvPicPr>
            <a:picLocks noChangeAspect="1"/>
          </p:cNvPicPr>
          <p:nvPr/>
        </p:nvPicPr>
        <p:blipFill>
          <a:blip r:embed="rId3"/>
          <a:stretch>
            <a:fillRect/>
          </a:stretch>
        </p:blipFill>
        <p:spPr>
          <a:xfrm>
            <a:off x="0" y="-1187"/>
            <a:ext cx="12192000" cy="197006"/>
          </a:xfrm>
          <a:prstGeom prst="rect">
            <a:avLst/>
          </a:prstGeom>
        </p:spPr>
      </p:pic>
      <p:pic>
        <p:nvPicPr>
          <p:cNvPr id="9" name="Picture 8">
            <a:extLst>
              <a:ext uri="{FF2B5EF4-FFF2-40B4-BE49-F238E27FC236}">
                <a16:creationId xmlns:a16="http://schemas.microsoft.com/office/drawing/2014/main" id="{C4E6F826-1130-2B99-E5CF-1BF936BA378B}"/>
              </a:ext>
            </a:extLst>
          </p:cNvPr>
          <p:cNvPicPr>
            <a:picLocks noChangeAspect="1"/>
          </p:cNvPicPr>
          <p:nvPr/>
        </p:nvPicPr>
        <p:blipFill>
          <a:blip r:embed="rId4"/>
          <a:stretch>
            <a:fillRect/>
          </a:stretch>
        </p:blipFill>
        <p:spPr>
          <a:xfrm>
            <a:off x="10314286" y="6170990"/>
            <a:ext cx="1682642" cy="524301"/>
          </a:xfrm>
          <a:prstGeom prst="rect">
            <a:avLst/>
          </a:prstGeom>
        </p:spPr>
      </p:pic>
      <p:sp>
        <p:nvSpPr>
          <p:cNvPr id="30" name="Google Shape;150;p3">
            <a:extLst>
              <a:ext uri="{FF2B5EF4-FFF2-40B4-BE49-F238E27FC236}">
                <a16:creationId xmlns:a16="http://schemas.microsoft.com/office/drawing/2014/main" id="{5FCBEFC7-0C50-B83D-8DD4-0FF5EA526087}"/>
              </a:ext>
            </a:extLst>
          </p:cNvPr>
          <p:cNvSpPr txBox="1">
            <a:spLocks/>
          </p:cNvSpPr>
          <p:nvPr/>
        </p:nvSpPr>
        <p:spPr>
          <a:xfrm>
            <a:off x="394582" y="-152260"/>
            <a:ext cx="10264173" cy="1066575"/>
          </a:xfrm>
          <a:prstGeom prst="rect">
            <a:avLst/>
          </a:prstGeom>
          <a:noFill/>
          <a:ln>
            <a:noFill/>
          </a:ln>
        </p:spPr>
        <p:txBody>
          <a:bodyPr spcFirstLastPara="1" wrap="square" lIns="0"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Gill Sans"/>
              <a:buNone/>
              <a:defRPr sz="4400" b="1"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Gill Sans"/>
              <a:buNone/>
              <a:tabLst/>
              <a:defRPr/>
            </a:pPr>
            <a:r>
              <a:rPr lang="en-US" sz="3600" kern="0" dirty="0">
                <a:solidFill>
                  <a:srgbClr val="000000"/>
                </a:solidFill>
                <a:latin typeface="Roboto" panose="02000000000000000000" pitchFamily="2" charset="0"/>
                <a:ea typeface="Roboto" panose="02000000000000000000" pitchFamily="2" charset="0"/>
                <a:cs typeface="Roboto" panose="02000000000000000000" pitchFamily="2" charset="0"/>
              </a:rPr>
              <a:t>Addressing Land Subsidence Issues</a:t>
            </a:r>
            <a:endPar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Gill Sans"/>
            </a:endParaRPr>
          </a:p>
        </p:txBody>
      </p:sp>
      <p:sp>
        <p:nvSpPr>
          <p:cNvPr id="37" name="TextBox 36">
            <a:extLst>
              <a:ext uri="{FF2B5EF4-FFF2-40B4-BE49-F238E27FC236}">
                <a16:creationId xmlns:a16="http://schemas.microsoft.com/office/drawing/2014/main" id="{CBC0C894-5439-6BE6-4A35-61520E2050B0}"/>
              </a:ext>
            </a:extLst>
          </p:cNvPr>
          <p:cNvSpPr txBox="1"/>
          <p:nvPr/>
        </p:nvSpPr>
        <p:spPr>
          <a:xfrm>
            <a:off x="278466" y="1144923"/>
            <a:ext cx="6941520" cy="4708981"/>
          </a:xfrm>
          <a:prstGeom prst="rect">
            <a:avLst/>
          </a:prstGeom>
          <a:noFill/>
        </p:spPr>
        <p:txBody>
          <a:bodyPr wrap="square" lIns="91440" tIns="45720" rIns="91440" bIns="45720" rtlCol="0" anchor="t">
            <a:spAutoFit/>
          </a:bodyPr>
          <a:lstStyle/>
          <a:p>
            <a:pPr marL="285750"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Mitigation and Adaptation measures are necessary</a:t>
            </a:r>
          </a:p>
          <a:p>
            <a:pPr>
              <a:buClr>
                <a:srgbClr val="000000"/>
              </a:buClr>
            </a:pPr>
            <a:endParaRPr lang="en-US" sz="2200" b="1" kern="0" dirty="0">
              <a:solidFill>
                <a:schemeClr val="accent1">
                  <a:lumMod val="75000"/>
                </a:schemeClr>
              </a:solidFill>
              <a:latin typeface="Arial"/>
              <a:cs typeface="Arial"/>
              <a:sym typeface="Arial"/>
            </a:endParaRPr>
          </a:p>
          <a:p>
            <a:pPr marL="285750"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Comprehensive urban resilience strategies</a:t>
            </a:r>
          </a:p>
          <a:p>
            <a:pPr>
              <a:buClr>
                <a:srgbClr val="000000"/>
              </a:buClr>
            </a:pPr>
            <a:endParaRPr lang="en-US" sz="2200" b="1" kern="0" dirty="0">
              <a:solidFill>
                <a:schemeClr val="accent1">
                  <a:lumMod val="75000"/>
                </a:schemeClr>
              </a:solidFill>
              <a:latin typeface="Arial"/>
              <a:cs typeface="Arial"/>
              <a:sym typeface="Arial"/>
            </a:endParaRPr>
          </a:p>
          <a:p>
            <a:pPr marL="285750"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Urban and Territorial Planning is critical to manage current and future development pressures</a:t>
            </a:r>
          </a:p>
          <a:p>
            <a:pPr>
              <a:buClr>
                <a:srgbClr val="000000"/>
              </a:buClr>
            </a:pPr>
            <a:endParaRPr lang="en-US" sz="2200" b="1" kern="0" dirty="0">
              <a:solidFill>
                <a:schemeClr val="accent1">
                  <a:lumMod val="75000"/>
                </a:schemeClr>
              </a:solidFill>
              <a:latin typeface="Arial"/>
              <a:cs typeface="Arial"/>
              <a:sym typeface="Arial"/>
            </a:endParaRPr>
          </a:p>
          <a:p>
            <a:pPr marL="285750"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Integrated Water Resource Management (IWRM)</a:t>
            </a:r>
          </a:p>
          <a:p>
            <a:pPr marL="285750" indent="-285750">
              <a:buClr>
                <a:srgbClr val="000000"/>
              </a:buClr>
              <a:buFont typeface="Arial" panose="020B0604020202020204" pitchFamily="34" charset="0"/>
              <a:buChar char="•"/>
            </a:pPr>
            <a:endParaRPr lang="en-US" sz="2200" b="1" kern="0" dirty="0">
              <a:solidFill>
                <a:schemeClr val="accent1">
                  <a:lumMod val="75000"/>
                </a:schemeClr>
              </a:solidFill>
              <a:latin typeface="Arial"/>
              <a:cs typeface="Arial"/>
              <a:sym typeface="Arial"/>
            </a:endParaRPr>
          </a:p>
          <a:p>
            <a:pPr marL="285750"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Monitoring systems (ground/subsurface and satellite)</a:t>
            </a:r>
          </a:p>
          <a:p>
            <a:pPr lvl="1">
              <a:buClr>
                <a:srgbClr val="000000"/>
              </a:buClr>
            </a:pPr>
            <a:endParaRPr lang="en-US" sz="1400" b="1"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FF0237DB-31D4-116E-F58F-E63F8C435A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20305" y="895553"/>
            <a:ext cx="5356863" cy="3996486"/>
          </a:xfrm>
          <a:prstGeom prst="rect">
            <a:avLst/>
          </a:prstGeom>
        </p:spPr>
      </p:pic>
      <p:sp>
        <p:nvSpPr>
          <p:cNvPr id="7" name="Rectangle 6">
            <a:extLst>
              <a:ext uri="{FF2B5EF4-FFF2-40B4-BE49-F238E27FC236}">
                <a16:creationId xmlns:a16="http://schemas.microsoft.com/office/drawing/2014/main" id="{1E17A219-693A-E34B-6619-4EAB7F6E6A02}"/>
              </a:ext>
            </a:extLst>
          </p:cNvPr>
          <p:cNvSpPr/>
          <p:nvPr/>
        </p:nvSpPr>
        <p:spPr>
          <a:xfrm>
            <a:off x="7498452" y="4892039"/>
            <a:ext cx="4059937" cy="1061829"/>
          </a:xfrm>
          <a:prstGeom prst="rect">
            <a:avLst/>
          </a:prstGeom>
        </p:spPr>
        <p:txBody>
          <a:bodyPr wrap="square">
            <a:spAutoFit/>
          </a:bodyPr>
          <a:lstStyle/>
          <a:p>
            <a:r>
              <a:rPr lang="en-US" sz="900" dirty="0">
                <a:solidFill>
                  <a:prstClr val="black"/>
                </a:solidFill>
                <a:latin typeface="Arial Nova"/>
              </a:rPr>
              <a:t>North Jakarta has sunk 2.5m in 10 years and is continuing to sink by as much as 25cm a year in some parts, which is more than double the global average for coastal megacities.</a:t>
            </a:r>
          </a:p>
          <a:p>
            <a:endParaRPr lang="en-US" sz="900" dirty="0">
              <a:solidFill>
                <a:prstClr val="black"/>
              </a:solidFill>
              <a:latin typeface="Arial Nova"/>
            </a:endParaRPr>
          </a:p>
          <a:p>
            <a:r>
              <a:rPr lang="en-US" sz="900" dirty="0">
                <a:solidFill>
                  <a:prstClr val="black"/>
                </a:solidFill>
                <a:latin typeface="Arial Nova"/>
              </a:rPr>
              <a:t>Jakarta is sinking by an average of 1-15cm a year and almost half the city now sits below sea level.</a:t>
            </a:r>
          </a:p>
          <a:p>
            <a:pPr algn="r"/>
            <a:r>
              <a:rPr lang="en-US" sz="900" dirty="0">
                <a:solidFill>
                  <a:prstClr val="black"/>
                </a:solidFill>
                <a:latin typeface="Arial Nova"/>
              </a:rPr>
              <a:t>Source: BBC</a:t>
            </a:r>
          </a:p>
        </p:txBody>
      </p:sp>
    </p:spTree>
    <p:extLst>
      <p:ext uri="{BB962C8B-B14F-4D97-AF65-F5344CB8AC3E}">
        <p14:creationId xmlns:p14="http://schemas.microsoft.com/office/powerpoint/2010/main" val="485409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5"/>
          <p:cNvSpPr txBox="1">
            <a:spLocks noGrp="1"/>
          </p:cNvSpPr>
          <p:nvPr>
            <p:ph type="title" idx="4294967295"/>
          </p:nvPr>
        </p:nvSpPr>
        <p:spPr>
          <a:xfrm>
            <a:off x="278802" y="106664"/>
            <a:ext cx="10477500" cy="733145"/>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chemeClr val="dk2"/>
              </a:buClr>
              <a:buSzPts val="4000"/>
              <a:buFont typeface="Gill Sans"/>
              <a:buNone/>
            </a:pPr>
            <a:r>
              <a:rPr lang="en-US" sz="3600" b="1" dirty="0">
                <a:latin typeface="Roboto" panose="02000000000000000000" pitchFamily="2" charset="0"/>
                <a:ea typeface="Roboto" panose="02000000000000000000" pitchFamily="2" charset="0"/>
                <a:cs typeface="Roboto" panose="02000000000000000000" pitchFamily="2" charset="0"/>
              </a:rPr>
              <a:t>Addressing Land Subsidence Issues</a:t>
            </a:r>
            <a:endParaRPr sz="3600" b="1"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D3419B65-C967-F1A6-929B-943ECF502BFE}"/>
              </a:ext>
            </a:extLst>
          </p:cNvPr>
          <p:cNvPicPr>
            <a:picLocks noChangeAspect="1"/>
          </p:cNvPicPr>
          <p:nvPr/>
        </p:nvPicPr>
        <p:blipFill>
          <a:blip r:embed="rId3"/>
          <a:stretch>
            <a:fillRect/>
          </a:stretch>
        </p:blipFill>
        <p:spPr>
          <a:xfrm>
            <a:off x="10314286" y="6170990"/>
            <a:ext cx="1682642" cy="524301"/>
          </a:xfrm>
          <a:prstGeom prst="rect">
            <a:avLst/>
          </a:prstGeom>
        </p:spPr>
      </p:pic>
      <p:pic>
        <p:nvPicPr>
          <p:cNvPr id="7" name="Picture 6">
            <a:extLst>
              <a:ext uri="{FF2B5EF4-FFF2-40B4-BE49-F238E27FC236}">
                <a16:creationId xmlns:a16="http://schemas.microsoft.com/office/drawing/2014/main" id="{9B068541-36FF-BB1B-B4A7-F711B4BCB0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87308" y="960513"/>
            <a:ext cx="6404692" cy="3238063"/>
          </a:xfrm>
          <a:prstGeom prst="rect">
            <a:avLst/>
          </a:prstGeom>
        </p:spPr>
      </p:pic>
      <p:sp>
        <p:nvSpPr>
          <p:cNvPr id="8" name="TextBox 7">
            <a:extLst>
              <a:ext uri="{FF2B5EF4-FFF2-40B4-BE49-F238E27FC236}">
                <a16:creationId xmlns:a16="http://schemas.microsoft.com/office/drawing/2014/main" id="{65996805-60A9-2206-D1D6-D62C62017468}"/>
              </a:ext>
            </a:extLst>
          </p:cNvPr>
          <p:cNvSpPr txBox="1"/>
          <p:nvPr/>
        </p:nvSpPr>
        <p:spPr>
          <a:xfrm>
            <a:off x="108450" y="1274564"/>
            <a:ext cx="5409102" cy="4308872"/>
          </a:xfrm>
          <a:prstGeom prst="rect">
            <a:avLst/>
          </a:prstGeom>
          <a:noFill/>
        </p:spPr>
        <p:txBody>
          <a:bodyPr wrap="square" lIns="91440" tIns="45720" rIns="91440" bIns="45720" rtlCol="0" anchor="t">
            <a:spAutoFit/>
          </a:bodyPr>
          <a:lstStyle/>
          <a:p>
            <a:pPr marL="285750" indent="-285750">
              <a:buClr>
                <a:srgbClr val="000000"/>
              </a:buClr>
              <a:buFont typeface="Arial" panose="020B0604020202020204" pitchFamily="34" charset="0"/>
              <a:buChar char="•"/>
            </a:pPr>
            <a:r>
              <a:rPr lang="en-US" sz="2000" b="1" kern="0" dirty="0">
                <a:solidFill>
                  <a:schemeClr val="accent1">
                    <a:lumMod val="75000"/>
                  </a:schemeClr>
                </a:solidFill>
                <a:latin typeface="Arial"/>
                <a:cs typeface="Arial"/>
                <a:sym typeface="Arial"/>
              </a:rPr>
              <a:t>Spatial Planning; Land use and zoning regulations; building regulations; protected areas</a:t>
            </a:r>
          </a:p>
          <a:p>
            <a:pPr marL="285750" indent="-285750">
              <a:buClr>
                <a:srgbClr val="000000"/>
              </a:buClr>
              <a:buFont typeface="Arial" panose="020B0604020202020204" pitchFamily="34" charset="0"/>
              <a:buChar char="•"/>
            </a:pPr>
            <a:endParaRPr lang="en-US" sz="2000" b="1" kern="0" dirty="0">
              <a:solidFill>
                <a:schemeClr val="accent1">
                  <a:lumMod val="75000"/>
                </a:schemeClr>
              </a:solidFill>
              <a:latin typeface="Arial"/>
              <a:cs typeface="Arial"/>
              <a:sym typeface="Arial"/>
            </a:endParaRPr>
          </a:p>
          <a:p>
            <a:pPr marL="285750" indent="-285750">
              <a:buClr>
                <a:srgbClr val="000000"/>
              </a:buClr>
              <a:buFont typeface="Arial" panose="020B0604020202020204" pitchFamily="34" charset="0"/>
              <a:buChar char="•"/>
            </a:pPr>
            <a:r>
              <a:rPr lang="en-US" sz="2000" b="1" kern="0" dirty="0">
                <a:solidFill>
                  <a:schemeClr val="accent1">
                    <a:lumMod val="75000"/>
                  </a:schemeClr>
                </a:solidFill>
                <a:latin typeface="Arial"/>
                <a:cs typeface="Arial"/>
                <a:sym typeface="Arial"/>
              </a:rPr>
              <a:t>Integrated water resource management: Controlled groundwater withdrawals; harvesting water and recharging aquifers; water treatment and recycling </a:t>
            </a:r>
          </a:p>
          <a:p>
            <a:pPr>
              <a:buClr>
                <a:srgbClr val="000000"/>
              </a:buClr>
            </a:pPr>
            <a:endParaRPr lang="en-US" sz="2000" b="1" kern="0" dirty="0">
              <a:solidFill>
                <a:schemeClr val="accent1">
                  <a:lumMod val="75000"/>
                </a:schemeClr>
              </a:solidFill>
              <a:latin typeface="Arial"/>
              <a:cs typeface="Arial"/>
              <a:sym typeface="Arial"/>
            </a:endParaRPr>
          </a:p>
          <a:p>
            <a:pPr marL="285750" indent="-285750">
              <a:buClr>
                <a:srgbClr val="000000"/>
              </a:buClr>
              <a:buFont typeface="Arial" panose="020B0604020202020204" pitchFamily="34" charset="0"/>
              <a:buChar char="•"/>
            </a:pPr>
            <a:r>
              <a:rPr lang="en-US" sz="2000" b="1" kern="0" dirty="0">
                <a:solidFill>
                  <a:schemeClr val="accent1">
                    <a:lumMod val="75000"/>
                  </a:schemeClr>
                </a:solidFill>
                <a:latin typeface="Arial"/>
                <a:cs typeface="Arial"/>
                <a:sym typeface="Arial"/>
              </a:rPr>
              <a:t>Infrastructure Investments- water facilities; water retention (sub-surface drainage; sponge city approaches); sea walls; deep wells)</a:t>
            </a:r>
          </a:p>
          <a:p>
            <a:pPr lvl="1">
              <a:buClr>
                <a:srgbClr val="000000"/>
              </a:buClr>
            </a:pPr>
            <a:endParaRPr lang="en-US" sz="1400" b="1" kern="0" dirty="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A0D650AF-6ADD-3C83-F75A-81678CEE5249}"/>
              </a:ext>
            </a:extLst>
          </p:cNvPr>
          <p:cNvSpPr txBox="1"/>
          <p:nvPr/>
        </p:nvSpPr>
        <p:spPr>
          <a:xfrm>
            <a:off x="6801096" y="4334232"/>
            <a:ext cx="4583184" cy="677108"/>
          </a:xfrm>
          <a:prstGeom prst="rect">
            <a:avLst/>
          </a:prstGeom>
          <a:noFill/>
        </p:spPr>
        <p:txBody>
          <a:bodyPr wrap="square" lIns="91440" tIns="45720" rIns="91440" bIns="45720" rtlCol="0" anchor="t">
            <a:spAutoFit/>
          </a:bodyPr>
          <a:lstStyle/>
          <a:p>
            <a:pPr marL="285750" indent="-285750">
              <a:buClr>
                <a:srgbClr val="000000"/>
              </a:buClr>
              <a:buFont typeface="Arial" panose="020B0604020202020204" pitchFamily="34" charset="0"/>
              <a:buChar char="•"/>
            </a:pPr>
            <a:r>
              <a:rPr lang="en-US" sz="2400" b="1" kern="0" dirty="0">
                <a:solidFill>
                  <a:schemeClr val="accent1">
                    <a:lumMod val="75000"/>
                  </a:schemeClr>
                </a:solidFill>
                <a:latin typeface="Arial"/>
                <a:cs typeface="Arial"/>
                <a:sym typeface="Arial"/>
              </a:rPr>
              <a:t>Relocation is a last resort?</a:t>
            </a:r>
          </a:p>
          <a:p>
            <a:pPr lvl="1">
              <a:buClr>
                <a:srgbClr val="000000"/>
              </a:buClr>
            </a:pPr>
            <a:endParaRPr lang="en-US" sz="1400" b="1" kern="0" dirty="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78F43B3B-2AB2-1A48-A53D-CDC37020EB24}"/>
              </a:ext>
            </a:extLst>
          </p:cNvPr>
          <p:cNvGrpSpPr/>
          <p:nvPr/>
        </p:nvGrpSpPr>
        <p:grpSpPr>
          <a:xfrm>
            <a:off x="0" y="6010656"/>
            <a:ext cx="12192000" cy="847344"/>
            <a:chOff x="0" y="6010656"/>
            <a:chExt cx="12192000" cy="847344"/>
          </a:xfrm>
        </p:grpSpPr>
        <p:sp>
          <p:nvSpPr>
            <p:cNvPr id="3" name="Rectangle 11">
              <a:extLst>
                <a:ext uri="{FF2B5EF4-FFF2-40B4-BE49-F238E27FC236}">
                  <a16:creationId xmlns:a16="http://schemas.microsoft.com/office/drawing/2014/main" id="{9AE2AE03-E006-4413-2586-48BF69154304}"/>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5" name="Picture 4" descr="A picture containing text, font, graphics, logo&#10;&#10;Description automatically generated">
              <a:extLst>
                <a:ext uri="{FF2B5EF4-FFF2-40B4-BE49-F238E27FC236}">
                  <a16:creationId xmlns:a16="http://schemas.microsoft.com/office/drawing/2014/main" id="{AF16EFDA-F249-FAB1-97B7-F16E356CEB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6" name="Picture 5">
            <a:extLst>
              <a:ext uri="{FF2B5EF4-FFF2-40B4-BE49-F238E27FC236}">
                <a16:creationId xmlns:a16="http://schemas.microsoft.com/office/drawing/2014/main" id="{F781E89A-F4C5-793E-E6F4-4654E1D0A1A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300D-8F50-15DC-80E0-8E680C4AFCD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3AC5A3C-C841-37DD-A21E-662808ECE0DA}"/>
              </a:ext>
            </a:extLst>
          </p:cNvPr>
          <p:cNvGrpSpPr/>
          <p:nvPr/>
        </p:nvGrpSpPr>
        <p:grpSpPr>
          <a:xfrm>
            <a:off x="0" y="-1187"/>
            <a:ext cx="12192000" cy="6858000"/>
            <a:chOff x="0" y="0"/>
            <a:chExt cx="12192000" cy="6858000"/>
          </a:xfrm>
        </p:grpSpPr>
        <p:sp>
          <p:nvSpPr>
            <p:cNvPr id="5" name="Rectangle 4">
              <a:extLst>
                <a:ext uri="{FF2B5EF4-FFF2-40B4-BE49-F238E27FC236}">
                  <a16:creationId xmlns:a16="http://schemas.microsoft.com/office/drawing/2014/main" id="{E91ED0F0-5976-C103-E602-61EDF4EE81B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1">
              <a:extLst>
                <a:ext uri="{FF2B5EF4-FFF2-40B4-BE49-F238E27FC236}">
                  <a16:creationId xmlns:a16="http://schemas.microsoft.com/office/drawing/2014/main" id="{7FDD2220-EB95-3D22-0A29-3117B9B29557}"/>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E9A7E440-CA96-7F77-34AB-2EF4950CB254}"/>
              </a:ext>
            </a:extLst>
          </p:cNvPr>
          <p:cNvPicPr>
            <a:picLocks noChangeAspect="1"/>
          </p:cNvPicPr>
          <p:nvPr/>
        </p:nvPicPr>
        <p:blipFill>
          <a:blip r:embed="rId3"/>
          <a:stretch>
            <a:fillRect/>
          </a:stretch>
        </p:blipFill>
        <p:spPr>
          <a:xfrm>
            <a:off x="0" y="-1187"/>
            <a:ext cx="12192000" cy="197006"/>
          </a:xfrm>
          <a:prstGeom prst="rect">
            <a:avLst/>
          </a:prstGeom>
        </p:spPr>
      </p:pic>
      <p:pic>
        <p:nvPicPr>
          <p:cNvPr id="9" name="Picture 8">
            <a:extLst>
              <a:ext uri="{FF2B5EF4-FFF2-40B4-BE49-F238E27FC236}">
                <a16:creationId xmlns:a16="http://schemas.microsoft.com/office/drawing/2014/main" id="{C4E6F826-1130-2B99-E5CF-1BF936BA378B}"/>
              </a:ext>
            </a:extLst>
          </p:cNvPr>
          <p:cNvPicPr>
            <a:picLocks noChangeAspect="1"/>
          </p:cNvPicPr>
          <p:nvPr/>
        </p:nvPicPr>
        <p:blipFill>
          <a:blip r:embed="rId4"/>
          <a:stretch>
            <a:fillRect/>
          </a:stretch>
        </p:blipFill>
        <p:spPr>
          <a:xfrm>
            <a:off x="10314286" y="6170990"/>
            <a:ext cx="1682642" cy="524301"/>
          </a:xfrm>
          <a:prstGeom prst="rect">
            <a:avLst/>
          </a:prstGeom>
        </p:spPr>
      </p:pic>
      <p:sp>
        <p:nvSpPr>
          <p:cNvPr id="30" name="Google Shape;150;p3">
            <a:extLst>
              <a:ext uri="{FF2B5EF4-FFF2-40B4-BE49-F238E27FC236}">
                <a16:creationId xmlns:a16="http://schemas.microsoft.com/office/drawing/2014/main" id="{5FCBEFC7-0C50-B83D-8DD4-0FF5EA526087}"/>
              </a:ext>
            </a:extLst>
          </p:cNvPr>
          <p:cNvSpPr txBox="1">
            <a:spLocks/>
          </p:cNvSpPr>
          <p:nvPr/>
        </p:nvSpPr>
        <p:spPr>
          <a:xfrm>
            <a:off x="376294" y="-271137"/>
            <a:ext cx="10264173" cy="1066575"/>
          </a:xfrm>
          <a:prstGeom prst="rect">
            <a:avLst/>
          </a:prstGeom>
          <a:noFill/>
          <a:ln>
            <a:noFill/>
          </a:ln>
        </p:spPr>
        <p:txBody>
          <a:bodyPr spcFirstLastPara="1" wrap="square" lIns="0"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Gill Sans"/>
              <a:buNone/>
              <a:defRPr sz="4400" b="1"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Gill Sans"/>
              <a:buNone/>
              <a:tabLst/>
              <a:defRPr/>
            </a:pPr>
            <a:r>
              <a:rPr lang="en-US" sz="3600" kern="0" dirty="0">
                <a:solidFill>
                  <a:srgbClr val="000000"/>
                </a:solidFill>
                <a:latin typeface="Roboto" panose="02000000000000000000" pitchFamily="2" charset="0"/>
                <a:ea typeface="Roboto" panose="02000000000000000000" pitchFamily="2" charset="0"/>
                <a:cs typeface="Roboto" panose="02000000000000000000" pitchFamily="2" charset="0"/>
              </a:rPr>
              <a:t>Priorities for the region</a:t>
            </a:r>
            <a:endPar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Gill Sans"/>
            </a:endParaRPr>
          </a:p>
        </p:txBody>
      </p:sp>
      <p:sp>
        <p:nvSpPr>
          <p:cNvPr id="37" name="TextBox 36">
            <a:extLst>
              <a:ext uri="{FF2B5EF4-FFF2-40B4-BE49-F238E27FC236}">
                <a16:creationId xmlns:a16="http://schemas.microsoft.com/office/drawing/2014/main" id="{CBC0C894-5439-6BE6-4A35-61520E2050B0}"/>
              </a:ext>
            </a:extLst>
          </p:cNvPr>
          <p:cNvSpPr txBox="1"/>
          <p:nvPr/>
        </p:nvSpPr>
        <p:spPr>
          <a:xfrm>
            <a:off x="790530" y="841203"/>
            <a:ext cx="6941520" cy="6740307"/>
          </a:xfrm>
          <a:prstGeom prst="rect">
            <a:avLst/>
          </a:prstGeom>
          <a:noFill/>
        </p:spPr>
        <p:txBody>
          <a:bodyPr wrap="square" lIns="91440" tIns="45720" rIns="91440" bIns="45720" rtlCol="0" anchor="t">
            <a:spAutoFit/>
          </a:bodyPr>
          <a:lstStyle/>
          <a:p>
            <a:pPr marL="285750"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Greater awareness</a:t>
            </a:r>
          </a:p>
          <a:p>
            <a:pPr marL="742950" lvl="1"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Consequences of unplanned development</a:t>
            </a:r>
          </a:p>
          <a:p>
            <a:pPr marL="742950" lvl="1"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Over-extraction of groundwater</a:t>
            </a:r>
          </a:p>
          <a:p>
            <a:pPr marL="285750" indent="-285750">
              <a:buClr>
                <a:srgbClr val="000000"/>
              </a:buClr>
              <a:buFont typeface="Arial" panose="020B0604020202020204" pitchFamily="34" charset="0"/>
              <a:buChar char="•"/>
            </a:pPr>
            <a:endParaRPr lang="en-US" sz="2200" b="1" kern="0" dirty="0">
              <a:solidFill>
                <a:schemeClr val="accent1">
                  <a:lumMod val="75000"/>
                </a:schemeClr>
              </a:solidFill>
              <a:latin typeface="Arial"/>
              <a:cs typeface="Arial"/>
              <a:sym typeface="Arial"/>
            </a:endParaRPr>
          </a:p>
          <a:p>
            <a:pPr marL="285750"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Identification/installation of monitoring systems</a:t>
            </a:r>
          </a:p>
          <a:p>
            <a:pPr marL="742950" lvl="1"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Data-driven urban planning</a:t>
            </a:r>
          </a:p>
          <a:p>
            <a:pPr marL="742950" lvl="1"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Remote sensing and satellite technologies</a:t>
            </a:r>
          </a:p>
          <a:p>
            <a:pPr marL="742950" lvl="1" indent="-285750">
              <a:buClr>
                <a:srgbClr val="000000"/>
              </a:buClr>
              <a:buFont typeface="Arial" panose="020B0604020202020204" pitchFamily="34" charset="0"/>
              <a:buChar char="•"/>
            </a:pPr>
            <a:endParaRPr lang="en-US" sz="2200" b="1" kern="0" dirty="0">
              <a:solidFill>
                <a:schemeClr val="accent1">
                  <a:lumMod val="75000"/>
                </a:schemeClr>
              </a:solidFill>
              <a:latin typeface="Arial"/>
              <a:cs typeface="Arial"/>
              <a:sym typeface="Arial"/>
            </a:endParaRPr>
          </a:p>
          <a:p>
            <a:pPr marL="285750"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Community of Practice among cities/experts</a:t>
            </a:r>
          </a:p>
          <a:p>
            <a:pPr marL="742950" lvl="1"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Identify best practices, capacity gaps</a:t>
            </a:r>
          </a:p>
          <a:p>
            <a:pPr marL="742950" lvl="1"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Investment needs</a:t>
            </a:r>
          </a:p>
          <a:p>
            <a:pPr lvl="1">
              <a:buClr>
                <a:srgbClr val="000000"/>
              </a:buClr>
            </a:pPr>
            <a:endParaRPr lang="en-US" sz="2200" b="1" kern="0" dirty="0">
              <a:solidFill>
                <a:schemeClr val="accent1">
                  <a:lumMod val="75000"/>
                </a:schemeClr>
              </a:solidFill>
              <a:latin typeface="Arial"/>
              <a:cs typeface="Arial"/>
              <a:sym typeface="Arial"/>
            </a:endParaRPr>
          </a:p>
          <a:p>
            <a:pPr marL="285750"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Policy Development </a:t>
            </a:r>
          </a:p>
          <a:p>
            <a:pPr marL="742950" lvl="1"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Integration with climate policies </a:t>
            </a:r>
          </a:p>
          <a:p>
            <a:pPr marL="742950" lvl="1"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Regulations on buildings, groundwater</a:t>
            </a:r>
          </a:p>
          <a:p>
            <a:pPr marL="742950" lvl="1" indent="-285750">
              <a:buClr>
                <a:srgbClr val="000000"/>
              </a:buClr>
              <a:buFont typeface="Arial" panose="020B0604020202020204" pitchFamily="34" charset="0"/>
              <a:buChar char="•"/>
            </a:pPr>
            <a:r>
              <a:rPr lang="en-US" sz="2200" b="1" kern="0" dirty="0">
                <a:solidFill>
                  <a:schemeClr val="accent1">
                    <a:lumMod val="75000"/>
                  </a:schemeClr>
                </a:solidFill>
                <a:latin typeface="Arial"/>
                <a:cs typeface="Arial"/>
                <a:sym typeface="Arial"/>
              </a:rPr>
              <a:t>Legislative and taxation mechanisms</a:t>
            </a:r>
          </a:p>
          <a:p>
            <a:pPr marL="742950" lvl="1" indent="-285750">
              <a:buClr>
                <a:srgbClr val="000000"/>
              </a:buClr>
              <a:buFont typeface="Arial" panose="020B0604020202020204" pitchFamily="34" charset="0"/>
              <a:buChar char="•"/>
            </a:pPr>
            <a:endParaRPr lang="en-US" sz="2200" b="1" kern="0" dirty="0">
              <a:solidFill>
                <a:schemeClr val="accent1">
                  <a:lumMod val="75000"/>
                </a:schemeClr>
              </a:solidFill>
              <a:latin typeface="Arial"/>
              <a:cs typeface="Arial"/>
              <a:sym typeface="Arial"/>
            </a:endParaRPr>
          </a:p>
          <a:p>
            <a:pPr marL="742950" lvl="1" indent="-285750">
              <a:buClr>
                <a:srgbClr val="000000"/>
              </a:buClr>
              <a:buFont typeface="Arial" panose="020B0604020202020204" pitchFamily="34" charset="0"/>
              <a:buChar char="•"/>
            </a:pPr>
            <a:endParaRPr lang="en-US" sz="2200" b="1" kern="0" dirty="0">
              <a:solidFill>
                <a:schemeClr val="accent1">
                  <a:lumMod val="75000"/>
                </a:schemeClr>
              </a:solidFill>
              <a:latin typeface="Arial"/>
              <a:cs typeface="Arial"/>
              <a:sym typeface="Arial"/>
            </a:endParaRPr>
          </a:p>
          <a:p>
            <a:pPr lvl="1">
              <a:buClr>
                <a:srgbClr val="000000"/>
              </a:buClr>
            </a:pPr>
            <a:r>
              <a:rPr lang="en-US" sz="2200" b="1" kern="0" dirty="0">
                <a:solidFill>
                  <a:schemeClr val="accent1">
                    <a:lumMod val="75000"/>
                  </a:schemeClr>
                </a:solidFill>
                <a:latin typeface="Arial"/>
                <a:cs typeface="Arial"/>
                <a:sym typeface="Arial"/>
              </a:rPr>
              <a:t> </a:t>
            </a:r>
          </a:p>
          <a:p>
            <a:pPr lvl="1">
              <a:buClr>
                <a:srgbClr val="000000"/>
              </a:buClr>
            </a:pPr>
            <a:endParaRPr lang="en-US" sz="1400" b="1" kern="0" dirty="0">
              <a:solidFill>
                <a:srgbClr val="000000"/>
              </a:solidFill>
              <a:latin typeface="Arial"/>
              <a:cs typeface="Arial"/>
              <a:sym typeface="Arial"/>
            </a:endParaRPr>
          </a:p>
        </p:txBody>
      </p:sp>
      <p:pic>
        <p:nvPicPr>
          <p:cNvPr id="13" name="Picture 12">
            <a:extLst>
              <a:ext uri="{FF2B5EF4-FFF2-40B4-BE49-F238E27FC236}">
                <a16:creationId xmlns:a16="http://schemas.microsoft.com/office/drawing/2014/main" id="{FF6A3F88-0BE8-DCD6-F710-DC8D8EDAC57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76209" y="291433"/>
            <a:ext cx="4255376" cy="3758184"/>
          </a:xfrm>
          <a:prstGeom prst="rect">
            <a:avLst/>
          </a:prstGeom>
        </p:spPr>
      </p:pic>
    </p:spTree>
    <p:extLst>
      <p:ext uri="{BB962C8B-B14F-4D97-AF65-F5344CB8AC3E}">
        <p14:creationId xmlns:p14="http://schemas.microsoft.com/office/powerpoint/2010/main" val="2903277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0C86352-EFFE-2270-DC48-7BE78DC3CC54}"/>
              </a:ext>
            </a:extLst>
          </p:cNvPr>
          <p:cNvSpPr txBox="1"/>
          <p:nvPr/>
        </p:nvSpPr>
        <p:spPr>
          <a:xfrm>
            <a:off x="505969" y="561238"/>
            <a:ext cx="11038510" cy="523220"/>
          </a:xfrm>
          <a:prstGeom prst="rect">
            <a:avLst/>
          </a:prstGeom>
        </p:spPr>
        <p:txBody>
          <a:bodyPr vert="horz" lIns="91440" tIns="45720" rIns="91440" bIns="45720" rtlCol="0" anchor="ctr"/>
          <a:lstStyle>
            <a:defPPr>
              <a:defRPr lang="en-US"/>
            </a:defPPr>
            <a:lvl1pPr indent="0">
              <a:buNone/>
              <a:defRPr sz="3600" b="1" i="0">
                <a:latin typeface="Roboto" panose="02000000000000000000" pitchFamily="2" charset="0"/>
                <a:ea typeface="Roboto" panose="02000000000000000000" pitchFamily="2" charset="0"/>
                <a:cs typeface="Roboto" panose="02000000000000000000" pitchFamily="2" charset="0"/>
              </a:defRPr>
            </a:lvl1pPr>
            <a:lvl2pPr indent="0">
              <a:buNone/>
              <a:defRPr sz="2000">
                <a:solidFill>
                  <a:schemeClr val="tx1">
                    <a:tint val="75000"/>
                  </a:schemeClr>
                </a:solidFill>
              </a:defRPr>
            </a:lvl2pPr>
            <a:lvl3pPr indent="0">
              <a:buNone/>
              <a:defRPr>
                <a:solidFill>
                  <a:schemeClr val="tx1">
                    <a:tint val="75000"/>
                  </a:schemeClr>
                </a:solidFill>
              </a:defRPr>
            </a:lvl3pPr>
            <a:lvl4pPr indent="0">
              <a:buNone/>
              <a:defRPr sz="1600">
                <a:solidFill>
                  <a:schemeClr val="tx1">
                    <a:tint val="75000"/>
                  </a:schemeClr>
                </a:solidFill>
              </a:defRPr>
            </a:lvl4pPr>
            <a:lvl5pPr indent="0">
              <a:buNone/>
              <a:defRPr sz="1600">
                <a:solidFill>
                  <a:schemeClr val="tx1">
                    <a:tint val="75000"/>
                  </a:schemeClr>
                </a:solidFill>
              </a:defRPr>
            </a:lvl5pPr>
            <a:lvl6pPr indent="0">
              <a:buNone/>
              <a:defRPr sz="1600">
                <a:solidFill>
                  <a:schemeClr val="tx1">
                    <a:tint val="75000"/>
                  </a:schemeClr>
                </a:solidFill>
              </a:defRPr>
            </a:lvl6pPr>
            <a:lvl7pPr indent="0">
              <a:buNone/>
              <a:defRPr sz="1600">
                <a:solidFill>
                  <a:schemeClr val="tx1">
                    <a:tint val="75000"/>
                  </a:schemeClr>
                </a:solidFill>
              </a:defRPr>
            </a:lvl7pPr>
            <a:lvl8pPr indent="0">
              <a:buNone/>
              <a:defRPr sz="1600">
                <a:solidFill>
                  <a:schemeClr val="tx1">
                    <a:tint val="75000"/>
                  </a:schemeClr>
                </a:solidFill>
              </a:defRPr>
            </a:lvl8pPr>
            <a:lvl9pPr indent="0">
              <a:buNone/>
              <a:defRPr sz="1600">
                <a:solidFill>
                  <a:schemeClr val="tx1">
                    <a:tint val="75000"/>
                  </a:schemeClr>
                </a:solidFill>
              </a:defRPr>
            </a:lvl9pPr>
          </a:lstStyle>
          <a:p>
            <a:r>
              <a:rPr lang="en-US" dirty="0"/>
              <a:t>How do we work?</a:t>
            </a:r>
          </a:p>
        </p:txBody>
      </p:sp>
      <p:sp>
        <p:nvSpPr>
          <p:cNvPr id="16" name="!!Greenbox">
            <a:extLst>
              <a:ext uri="{FF2B5EF4-FFF2-40B4-BE49-F238E27FC236}">
                <a16:creationId xmlns:a16="http://schemas.microsoft.com/office/drawing/2014/main" id="{BC1D9498-42BE-C981-8CC4-C567A2993C49}"/>
              </a:ext>
            </a:extLst>
          </p:cNvPr>
          <p:cNvSpPr/>
          <p:nvPr/>
        </p:nvSpPr>
        <p:spPr>
          <a:xfrm rot="5400000">
            <a:off x="3025305" y="2794240"/>
            <a:ext cx="3383280" cy="3383280"/>
          </a:xfrm>
          <a:prstGeom prst="ellipse">
            <a:avLst/>
          </a:prstGeom>
          <a:solidFill>
            <a:srgbClr val="17BA8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urquoisebox">
            <a:extLst>
              <a:ext uri="{FF2B5EF4-FFF2-40B4-BE49-F238E27FC236}">
                <a16:creationId xmlns:a16="http://schemas.microsoft.com/office/drawing/2014/main" id="{C7D2553B-4B32-C464-6412-C5EC3CCACA98}"/>
              </a:ext>
            </a:extLst>
          </p:cNvPr>
          <p:cNvSpPr/>
          <p:nvPr/>
        </p:nvSpPr>
        <p:spPr>
          <a:xfrm rot="5400000">
            <a:off x="6116664" y="2794240"/>
            <a:ext cx="3383280" cy="3383280"/>
          </a:xfrm>
          <a:prstGeom prst="ellipse">
            <a:avLst/>
          </a:prstGeom>
          <a:solidFill>
            <a:srgbClr val="06877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luebox">
            <a:extLst>
              <a:ext uri="{FF2B5EF4-FFF2-40B4-BE49-F238E27FC236}">
                <a16:creationId xmlns:a16="http://schemas.microsoft.com/office/drawing/2014/main" id="{AA45B5D1-369D-ED70-AC39-11FA68236C3B}"/>
              </a:ext>
            </a:extLst>
          </p:cNvPr>
          <p:cNvSpPr/>
          <p:nvPr/>
        </p:nvSpPr>
        <p:spPr>
          <a:xfrm rot="5400000">
            <a:off x="4523360" y="433333"/>
            <a:ext cx="3383280" cy="3383280"/>
          </a:xfrm>
          <a:prstGeom prst="ellipse">
            <a:avLst/>
          </a:prstGeom>
          <a:solidFill>
            <a:srgbClr val="2FABC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C73EC9-714D-A419-3E43-B29662AD353A}"/>
              </a:ext>
            </a:extLst>
          </p:cNvPr>
          <p:cNvSpPr txBox="1"/>
          <p:nvPr/>
        </p:nvSpPr>
        <p:spPr>
          <a:xfrm>
            <a:off x="4816774" y="2028531"/>
            <a:ext cx="2627875" cy="707886"/>
          </a:xfrm>
          <a:prstGeom prst="rect">
            <a:avLst/>
          </a:prstGeom>
          <a:noFill/>
        </p:spPr>
        <p:txBody>
          <a:bodyPr wrap="square">
            <a:spAutoFit/>
          </a:bodyPr>
          <a:lstStyle/>
          <a:p>
            <a:pPr algn="ctr"/>
            <a:r>
              <a:rPr lang="en-US" sz="2000" b="1">
                <a:solidFill>
                  <a:schemeClr val="bg1"/>
                </a:solidFill>
                <a:latin typeface="Roboto" panose="02000000000000000000" pitchFamily="2" charset="0"/>
                <a:ea typeface="Roboto" panose="02000000000000000000" pitchFamily="2" charset="0"/>
                <a:cs typeface="Roboto" panose="02000000000000000000" pitchFamily="2" charset="0"/>
              </a:rPr>
              <a:t>Intergovernmental support</a:t>
            </a:r>
            <a:endParaRPr lang="en-US" sz="3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2DFC23A9-FDE0-368E-D103-D47784FFFBE4}"/>
              </a:ext>
            </a:extLst>
          </p:cNvPr>
          <p:cNvSpPr txBox="1"/>
          <p:nvPr/>
        </p:nvSpPr>
        <p:spPr>
          <a:xfrm>
            <a:off x="3238634" y="4574225"/>
            <a:ext cx="2627875" cy="707886"/>
          </a:xfrm>
          <a:prstGeom prst="rect">
            <a:avLst/>
          </a:prstGeom>
          <a:noFill/>
        </p:spPr>
        <p:txBody>
          <a:bodyPr wrap="square">
            <a:spAutoFit/>
          </a:bodyPr>
          <a:lstStyle/>
          <a:p>
            <a:pPr algn="ctr"/>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Knowledge products and learning tools</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DED8FDC0-BA10-2041-9C2B-96A96E50DC66}"/>
              </a:ext>
            </a:extLst>
          </p:cNvPr>
          <p:cNvSpPr txBox="1"/>
          <p:nvPr/>
        </p:nvSpPr>
        <p:spPr>
          <a:xfrm>
            <a:off x="6483663" y="4529683"/>
            <a:ext cx="2627875" cy="707886"/>
          </a:xfrm>
          <a:prstGeom prst="rect">
            <a:avLst/>
          </a:prstGeom>
          <a:noFill/>
        </p:spPr>
        <p:txBody>
          <a:bodyPr wrap="square">
            <a:spAutoFit/>
          </a:bodyPr>
          <a:lstStyle/>
          <a:p>
            <a:pPr algn="ctr"/>
            <a:r>
              <a:rPr lang="en-US" sz="2000" b="1">
                <a:solidFill>
                  <a:schemeClr val="bg1"/>
                </a:solidFill>
                <a:latin typeface="Roboto" panose="02000000000000000000" pitchFamily="2" charset="0"/>
                <a:ea typeface="Roboto" panose="02000000000000000000" pitchFamily="2" charset="0"/>
                <a:cs typeface="Roboto" panose="02000000000000000000" pitchFamily="2" charset="0"/>
              </a:rPr>
              <a:t>Technical assistance and capacity building</a:t>
            </a:r>
            <a:endParaRPr lang="en-US" sz="36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9" name="Graphic 28" descr="Open hand with plant with solid fill">
            <a:extLst>
              <a:ext uri="{FF2B5EF4-FFF2-40B4-BE49-F238E27FC236}">
                <a16:creationId xmlns:a16="http://schemas.microsoft.com/office/drawing/2014/main" id="{DFB4A227-7398-83F3-3D0C-C535CCC673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4053" y="3600181"/>
            <a:ext cx="914400" cy="914400"/>
          </a:xfrm>
          <a:prstGeom prst="rect">
            <a:avLst/>
          </a:prstGeom>
        </p:spPr>
      </p:pic>
      <p:pic>
        <p:nvPicPr>
          <p:cNvPr id="31" name="Graphic 30" descr="Storytelling with solid fill">
            <a:extLst>
              <a:ext uri="{FF2B5EF4-FFF2-40B4-BE49-F238E27FC236}">
                <a16:creationId xmlns:a16="http://schemas.microsoft.com/office/drawing/2014/main" id="{45ACECAA-8C7F-D74B-B2ED-A2A8309A48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8265" y="3445738"/>
            <a:ext cx="914400" cy="914400"/>
          </a:xfrm>
          <a:prstGeom prst="rect">
            <a:avLst/>
          </a:prstGeom>
        </p:spPr>
      </p:pic>
      <p:pic>
        <p:nvPicPr>
          <p:cNvPr id="10241" name="Graphic 10240" descr="Meeting with solid fill">
            <a:extLst>
              <a:ext uri="{FF2B5EF4-FFF2-40B4-BE49-F238E27FC236}">
                <a16:creationId xmlns:a16="http://schemas.microsoft.com/office/drawing/2014/main" id="{BE8872F9-80F7-2A0B-4D82-9619D023BA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3511" y="1025023"/>
            <a:ext cx="914400" cy="914400"/>
          </a:xfrm>
          <a:prstGeom prst="rect">
            <a:avLst/>
          </a:prstGeom>
        </p:spPr>
      </p:pic>
      <p:sp>
        <p:nvSpPr>
          <p:cNvPr id="10245" name="TextBox 10244">
            <a:extLst>
              <a:ext uri="{FF2B5EF4-FFF2-40B4-BE49-F238E27FC236}">
                <a16:creationId xmlns:a16="http://schemas.microsoft.com/office/drawing/2014/main" id="{0A3E521D-156A-6B38-3091-C29DC4AFB26D}"/>
              </a:ext>
            </a:extLst>
          </p:cNvPr>
          <p:cNvSpPr txBox="1"/>
          <p:nvPr/>
        </p:nvSpPr>
        <p:spPr>
          <a:xfrm>
            <a:off x="8194330" y="1414323"/>
            <a:ext cx="3104254" cy="1015663"/>
          </a:xfrm>
          <a:prstGeom prst="rect">
            <a:avLst/>
          </a:prstGeom>
          <a:noFill/>
        </p:spPr>
        <p:txBody>
          <a:bodyPr wrap="square">
            <a:spAutoFit/>
          </a:bodyPr>
          <a:lstStyle/>
          <a:p>
            <a:pPr defTabSz="615437">
              <a:spcBef>
                <a:spcPts val="300"/>
              </a:spcBef>
            </a:pPr>
            <a:r>
              <a:rPr lang="en-US" sz="2000">
                <a:solidFill>
                  <a:schemeClr val="bg2">
                    <a:lumMod val="10000"/>
                  </a:schemeClr>
                </a:solidFill>
                <a:ea typeface="Verdana" panose="020B0604030504040204" pitchFamily="34" charset="0"/>
                <a:cs typeface="Verdana"/>
              </a:rPr>
              <a:t>Enhancing regional collaboration to safeguard environmental commons</a:t>
            </a:r>
          </a:p>
        </p:txBody>
      </p:sp>
      <p:sp>
        <p:nvSpPr>
          <p:cNvPr id="10246" name="TextBox 10245">
            <a:extLst>
              <a:ext uri="{FF2B5EF4-FFF2-40B4-BE49-F238E27FC236}">
                <a16:creationId xmlns:a16="http://schemas.microsoft.com/office/drawing/2014/main" id="{AA556488-95C8-0257-FEC3-333D19507060}"/>
              </a:ext>
            </a:extLst>
          </p:cNvPr>
          <p:cNvSpPr txBox="1"/>
          <p:nvPr/>
        </p:nvSpPr>
        <p:spPr>
          <a:xfrm>
            <a:off x="244973" y="3390631"/>
            <a:ext cx="2535360" cy="2246769"/>
          </a:xfrm>
          <a:prstGeom prst="rect">
            <a:avLst/>
          </a:prstGeom>
          <a:noFill/>
        </p:spPr>
        <p:txBody>
          <a:bodyPr wrap="square">
            <a:spAutoFit/>
          </a:bodyPr>
          <a:lstStyle/>
          <a:p>
            <a:pPr algn="r" defTabSz="615437">
              <a:spcBef>
                <a:spcPts val="300"/>
              </a:spcBef>
            </a:pPr>
            <a:r>
              <a:rPr lang="en-US" sz="2000" dirty="0">
                <a:solidFill>
                  <a:schemeClr val="bg2">
                    <a:lumMod val="10000"/>
                  </a:schemeClr>
                </a:solidFill>
                <a:ea typeface="Verdana" panose="020B0604030504040204" pitchFamily="34" charset="0"/>
                <a:cs typeface="Verdana"/>
              </a:rPr>
              <a:t>Publishing reports, policy briefs, technical papers and manuals to capitalize up-to-date science for informed environmental policymaking.</a:t>
            </a:r>
          </a:p>
        </p:txBody>
      </p:sp>
      <p:sp>
        <p:nvSpPr>
          <p:cNvPr id="10247" name="TextBox 10246">
            <a:extLst>
              <a:ext uri="{FF2B5EF4-FFF2-40B4-BE49-F238E27FC236}">
                <a16:creationId xmlns:a16="http://schemas.microsoft.com/office/drawing/2014/main" id="{8AB69878-FB81-E75E-4D2E-0C9D2D464881}"/>
              </a:ext>
            </a:extLst>
          </p:cNvPr>
          <p:cNvSpPr txBox="1"/>
          <p:nvPr/>
        </p:nvSpPr>
        <p:spPr>
          <a:xfrm>
            <a:off x="9651727" y="3121235"/>
            <a:ext cx="2320031" cy="2554545"/>
          </a:xfrm>
          <a:prstGeom prst="rect">
            <a:avLst/>
          </a:prstGeom>
          <a:noFill/>
        </p:spPr>
        <p:txBody>
          <a:bodyPr wrap="square">
            <a:spAutoFit/>
          </a:bodyPr>
          <a:lstStyle/>
          <a:p>
            <a:pPr defTabSz="615437">
              <a:spcBef>
                <a:spcPts val="300"/>
              </a:spcBef>
            </a:pPr>
            <a:r>
              <a:rPr lang="en-US" sz="2000" dirty="0">
                <a:solidFill>
                  <a:schemeClr val="bg2">
                    <a:lumMod val="10000"/>
                  </a:schemeClr>
                </a:solidFill>
                <a:ea typeface="Verdana" panose="020B0604030504040204" pitchFamily="34" charset="0"/>
                <a:cs typeface="Verdana"/>
              </a:rPr>
              <a:t>Supporting governments at the local, subnational and national levels to strengthen skills, knowledge and tools to create sustainable futures.</a:t>
            </a:r>
          </a:p>
        </p:txBody>
      </p:sp>
      <p:pic>
        <p:nvPicPr>
          <p:cNvPr id="2" name="Picture 1">
            <a:extLst>
              <a:ext uri="{FF2B5EF4-FFF2-40B4-BE49-F238E27FC236}">
                <a16:creationId xmlns:a16="http://schemas.microsoft.com/office/drawing/2014/main" id="{5BB6756F-750F-C8F7-BAAC-20CC43574D4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4" name="Group 3">
            <a:extLst>
              <a:ext uri="{FF2B5EF4-FFF2-40B4-BE49-F238E27FC236}">
                <a16:creationId xmlns:a16="http://schemas.microsoft.com/office/drawing/2014/main" id="{6ADFB039-8436-AEAC-FFF7-322298BB8702}"/>
              </a:ext>
            </a:extLst>
          </p:cNvPr>
          <p:cNvGrpSpPr/>
          <p:nvPr/>
        </p:nvGrpSpPr>
        <p:grpSpPr>
          <a:xfrm>
            <a:off x="0" y="6010656"/>
            <a:ext cx="12192000" cy="847344"/>
            <a:chOff x="0" y="6010656"/>
            <a:chExt cx="12192000" cy="847344"/>
          </a:xfrm>
        </p:grpSpPr>
        <p:sp>
          <p:nvSpPr>
            <p:cNvPr id="5" name="Rectangle 11">
              <a:extLst>
                <a:ext uri="{FF2B5EF4-FFF2-40B4-BE49-F238E27FC236}">
                  <a16:creationId xmlns:a16="http://schemas.microsoft.com/office/drawing/2014/main" id="{C7613C10-C45D-A750-488F-9DF11909493F}"/>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descr="A picture containing text, font, graphics, logo&#10;&#10;Description automatically generated">
              <a:extLst>
                <a:ext uri="{FF2B5EF4-FFF2-40B4-BE49-F238E27FC236}">
                  <a16:creationId xmlns:a16="http://schemas.microsoft.com/office/drawing/2014/main" id="{3EF832AC-6244-03D8-89D8-979CEFCA2C9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Tree>
    <p:extLst>
      <p:ext uri="{BB962C8B-B14F-4D97-AF65-F5344CB8AC3E}">
        <p14:creationId xmlns:p14="http://schemas.microsoft.com/office/powerpoint/2010/main" val="2143760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E979A485-E1E0-7944-A443-1702B61E493D}"/>
              </a:ext>
            </a:extLst>
          </p:cNvPr>
          <p:cNvSpPr/>
          <p:nvPr/>
        </p:nvSpPr>
        <p:spPr>
          <a:xfrm>
            <a:off x="0" y="-13748"/>
            <a:ext cx="12192000" cy="6871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C8890419-D8FD-4441-A317-101810A20377}"/>
              </a:ext>
            </a:extLst>
          </p:cNvPr>
          <p:cNvSpPr txBox="1">
            <a:spLocks/>
          </p:cNvSpPr>
          <p:nvPr/>
        </p:nvSpPr>
        <p:spPr>
          <a:xfrm>
            <a:off x="2993081" y="816601"/>
            <a:ext cx="6129638" cy="908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THANK YOU</a:t>
            </a:r>
          </a:p>
        </p:txBody>
      </p:sp>
      <p:sp>
        <p:nvSpPr>
          <p:cNvPr id="21" name="Subtitle 2">
            <a:extLst>
              <a:ext uri="{FF2B5EF4-FFF2-40B4-BE49-F238E27FC236}">
                <a16:creationId xmlns:a16="http://schemas.microsoft.com/office/drawing/2014/main" id="{5E19E81D-5F64-EF4E-A5D7-499A18A0D5D0}"/>
              </a:ext>
            </a:extLst>
          </p:cNvPr>
          <p:cNvSpPr txBox="1">
            <a:spLocks/>
          </p:cNvSpPr>
          <p:nvPr/>
        </p:nvSpPr>
        <p:spPr>
          <a:xfrm>
            <a:off x="4549842" y="1623100"/>
            <a:ext cx="3026720" cy="50583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0089C8"/>
                </a:solidFill>
                <a:latin typeface="Roboto"/>
                <a:ea typeface="Roboto"/>
                <a:cs typeface="Roboto" panose="02000000000000000000" pitchFamily="2" charset="0"/>
              </a:rPr>
              <a:t>Follow us: </a:t>
            </a:r>
          </a:p>
        </p:txBody>
      </p:sp>
      <p:sp>
        <p:nvSpPr>
          <p:cNvPr id="22" name="Rectangle 11">
            <a:extLst>
              <a:ext uri="{FF2B5EF4-FFF2-40B4-BE49-F238E27FC236}">
                <a16:creationId xmlns:a16="http://schemas.microsoft.com/office/drawing/2014/main" id="{BCCA5007-C8F0-2541-B6F4-AD82BEC68532}"/>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EF0BCC6-3E9E-0A49-BC56-48B6D9C8C8F0}"/>
              </a:ext>
            </a:extLst>
          </p:cNvPr>
          <p:cNvPicPr>
            <a:picLocks noChangeAspect="1"/>
          </p:cNvPicPr>
          <p:nvPr/>
        </p:nvPicPr>
        <p:blipFill>
          <a:blip r:embed="rId2"/>
          <a:stretch>
            <a:fillRect/>
          </a:stretch>
        </p:blipFill>
        <p:spPr>
          <a:xfrm>
            <a:off x="1461473" y="2277415"/>
            <a:ext cx="634179" cy="622300"/>
          </a:xfrm>
          <a:prstGeom prst="rect">
            <a:avLst/>
          </a:prstGeom>
        </p:spPr>
      </p:pic>
      <p:pic>
        <p:nvPicPr>
          <p:cNvPr id="24" name="Picture 23">
            <a:extLst>
              <a:ext uri="{FF2B5EF4-FFF2-40B4-BE49-F238E27FC236}">
                <a16:creationId xmlns:a16="http://schemas.microsoft.com/office/drawing/2014/main" id="{F440C4B7-9D4E-DA44-B8A3-D07A3BF6213D}"/>
              </a:ext>
            </a:extLst>
          </p:cNvPr>
          <p:cNvPicPr>
            <a:picLocks noChangeAspect="1"/>
          </p:cNvPicPr>
          <p:nvPr/>
        </p:nvPicPr>
        <p:blipFill>
          <a:blip r:embed="rId3"/>
          <a:stretch>
            <a:fillRect/>
          </a:stretch>
        </p:blipFill>
        <p:spPr>
          <a:xfrm>
            <a:off x="1448773" y="3848035"/>
            <a:ext cx="634179" cy="622300"/>
          </a:xfrm>
          <a:prstGeom prst="rect">
            <a:avLst/>
          </a:prstGeom>
        </p:spPr>
      </p:pic>
      <p:pic>
        <p:nvPicPr>
          <p:cNvPr id="25" name="Picture 24">
            <a:extLst>
              <a:ext uri="{FF2B5EF4-FFF2-40B4-BE49-F238E27FC236}">
                <a16:creationId xmlns:a16="http://schemas.microsoft.com/office/drawing/2014/main" id="{080EB82C-3D62-1B4D-BF7B-87B71656CE26}"/>
              </a:ext>
            </a:extLst>
          </p:cNvPr>
          <p:cNvPicPr>
            <a:picLocks noChangeAspect="1"/>
          </p:cNvPicPr>
          <p:nvPr/>
        </p:nvPicPr>
        <p:blipFill>
          <a:blip r:embed="rId4"/>
          <a:stretch>
            <a:fillRect/>
          </a:stretch>
        </p:blipFill>
        <p:spPr>
          <a:xfrm>
            <a:off x="4433007" y="3820075"/>
            <a:ext cx="634179" cy="622300"/>
          </a:xfrm>
          <a:prstGeom prst="rect">
            <a:avLst/>
          </a:prstGeom>
        </p:spPr>
      </p:pic>
      <p:pic>
        <p:nvPicPr>
          <p:cNvPr id="26" name="Picture 25">
            <a:extLst>
              <a:ext uri="{FF2B5EF4-FFF2-40B4-BE49-F238E27FC236}">
                <a16:creationId xmlns:a16="http://schemas.microsoft.com/office/drawing/2014/main" id="{F66767E0-031A-584B-9EB7-D4AE29265232}"/>
              </a:ext>
            </a:extLst>
          </p:cNvPr>
          <p:cNvPicPr>
            <a:picLocks noChangeAspect="1"/>
          </p:cNvPicPr>
          <p:nvPr/>
        </p:nvPicPr>
        <p:blipFill>
          <a:blip r:embed="rId5"/>
          <a:stretch>
            <a:fillRect/>
          </a:stretch>
        </p:blipFill>
        <p:spPr>
          <a:xfrm>
            <a:off x="8066821" y="3811597"/>
            <a:ext cx="634179" cy="622300"/>
          </a:xfrm>
          <a:prstGeom prst="rect">
            <a:avLst/>
          </a:prstGeom>
        </p:spPr>
      </p:pic>
      <p:pic>
        <p:nvPicPr>
          <p:cNvPr id="27" name="Picture 26">
            <a:extLst>
              <a:ext uri="{FF2B5EF4-FFF2-40B4-BE49-F238E27FC236}">
                <a16:creationId xmlns:a16="http://schemas.microsoft.com/office/drawing/2014/main" id="{BAE76EAE-45B0-A048-BB34-DD516A78B178}"/>
              </a:ext>
            </a:extLst>
          </p:cNvPr>
          <p:cNvPicPr>
            <a:picLocks noChangeAspect="1"/>
          </p:cNvPicPr>
          <p:nvPr/>
        </p:nvPicPr>
        <p:blipFill>
          <a:blip r:embed="rId6"/>
          <a:stretch>
            <a:fillRect/>
          </a:stretch>
        </p:blipFill>
        <p:spPr>
          <a:xfrm>
            <a:off x="4433007" y="2249274"/>
            <a:ext cx="634179" cy="622300"/>
          </a:xfrm>
          <a:prstGeom prst="rect">
            <a:avLst/>
          </a:prstGeom>
        </p:spPr>
      </p:pic>
      <p:grpSp>
        <p:nvGrpSpPr>
          <p:cNvPr id="28" name="Group 27">
            <a:extLst>
              <a:ext uri="{FF2B5EF4-FFF2-40B4-BE49-F238E27FC236}">
                <a16:creationId xmlns:a16="http://schemas.microsoft.com/office/drawing/2014/main" id="{0C7B9E40-46DA-BC48-B3D1-6C7BF9FB85CC}"/>
              </a:ext>
            </a:extLst>
          </p:cNvPr>
          <p:cNvGrpSpPr/>
          <p:nvPr/>
        </p:nvGrpSpPr>
        <p:grpSpPr>
          <a:xfrm>
            <a:off x="8055742" y="2277565"/>
            <a:ext cx="634179" cy="622300"/>
            <a:chOff x="8809891" y="3198094"/>
            <a:chExt cx="634179" cy="622300"/>
          </a:xfrm>
        </p:grpSpPr>
        <p:sp>
          <p:nvSpPr>
            <p:cNvPr id="29" name="Rectangle 28">
              <a:extLst>
                <a:ext uri="{FF2B5EF4-FFF2-40B4-BE49-F238E27FC236}">
                  <a16:creationId xmlns:a16="http://schemas.microsoft.com/office/drawing/2014/main" id="{9F2F5DEB-0BBB-A94F-AF2C-E5C365BD304D}"/>
                </a:ext>
              </a:extLst>
            </p:cNvPr>
            <p:cNvSpPr/>
            <p:nvPr/>
          </p:nvSpPr>
          <p:spPr>
            <a:xfrm>
              <a:off x="8809891" y="3198094"/>
              <a:ext cx="634179" cy="622300"/>
            </a:xfrm>
            <a:prstGeom prst="rect">
              <a:avLst/>
            </a:prstGeom>
            <a:solidFill>
              <a:srgbClr val="0C7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566F87D6-0607-8842-9623-1C95A311392F}"/>
                </a:ext>
              </a:extLst>
            </p:cNvPr>
            <p:cNvPicPr>
              <a:picLocks noChangeAspect="1"/>
            </p:cNvPicPr>
            <p:nvPr/>
          </p:nvPicPr>
          <p:blipFill>
            <a:blip r:embed="rId7"/>
            <a:stretch>
              <a:fillRect/>
            </a:stretch>
          </p:blipFill>
          <p:spPr>
            <a:xfrm>
              <a:off x="8925534" y="3326454"/>
              <a:ext cx="392968" cy="392968"/>
            </a:xfrm>
            <a:prstGeom prst="rect">
              <a:avLst/>
            </a:prstGeom>
          </p:spPr>
        </p:pic>
      </p:grpSp>
      <p:sp>
        <p:nvSpPr>
          <p:cNvPr id="31" name="TextBox 30">
            <a:extLst>
              <a:ext uri="{FF2B5EF4-FFF2-40B4-BE49-F238E27FC236}">
                <a16:creationId xmlns:a16="http://schemas.microsoft.com/office/drawing/2014/main" id="{EC21F029-5B99-4D40-9AB1-0B4E8EC7836E}"/>
              </a:ext>
            </a:extLst>
          </p:cNvPr>
          <p:cNvSpPr txBox="1"/>
          <p:nvPr/>
        </p:nvSpPr>
        <p:spPr>
          <a:xfrm>
            <a:off x="8755821" y="2342681"/>
            <a:ext cx="2424414" cy="400110"/>
          </a:xfrm>
          <a:prstGeom prst="rect">
            <a:avLst/>
          </a:prstGeom>
          <a:noFill/>
        </p:spPr>
        <p:txBody>
          <a:bodyPr wrap="square" rtlCol="0">
            <a:spAutoFit/>
          </a:bodyPr>
          <a:lstStyle/>
          <a:p>
            <a:r>
              <a:rPr lang="en-US" sz="2000">
                <a:latin typeface="Roboto"/>
                <a:ea typeface="Roboto"/>
              </a:rPr>
              <a:t>www.unescap.org</a:t>
            </a:r>
          </a:p>
        </p:txBody>
      </p:sp>
      <p:sp>
        <p:nvSpPr>
          <p:cNvPr id="32" name="TextBox 31">
            <a:extLst>
              <a:ext uri="{FF2B5EF4-FFF2-40B4-BE49-F238E27FC236}">
                <a16:creationId xmlns:a16="http://schemas.microsoft.com/office/drawing/2014/main" id="{B19CDC6B-8207-C54F-987B-EC075BA35D94}"/>
              </a:ext>
            </a:extLst>
          </p:cNvPr>
          <p:cNvSpPr txBox="1"/>
          <p:nvPr/>
        </p:nvSpPr>
        <p:spPr>
          <a:xfrm>
            <a:off x="5175227" y="2333748"/>
            <a:ext cx="2601539" cy="400110"/>
          </a:xfrm>
          <a:prstGeom prst="rect">
            <a:avLst/>
          </a:prstGeom>
          <a:noFill/>
        </p:spPr>
        <p:txBody>
          <a:bodyPr wrap="square" rtlCol="0">
            <a:spAutoFit/>
          </a:bodyPr>
          <a:lstStyle/>
          <a:p>
            <a:r>
              <a:rPr lang="en-US" sz="2000" err="1">
                <a:latin typeface="Roboto"/>
                <a:ea typeface="Roboto"/>
              </a:rPr>
              <a:t>unitednationsescap</a:t>
            </a:r>
            <a:endParaRPr lang="en-US" sz="2000">
              <a:latin typeface="Roboto"/>
              <a:ea typeface="Roboto"/>
            </a:endParaRPr>
          </a:p>
        </p:txBody>
      </p:sp>
      <p:sp>
        <p:nvSpPr>
          <p:cNvPr id="33" name="TextBox 32">
            <a:extLst>
              <a:ext uri="{FF2B5EF4-FFF2-40B4-BE49-F238E27FC236}">
                <a16:creationId xmlns:a16="http://schemas.microsoft.com/office/drawing/2014/main" id="{A5276B09-0ECF-1E44-A171-16853262376A}"/>
              </a:ext>
            </a:extLst>
          </p:cNvPr>
          <p:cNvSpPr txBox="1"/>
          <p:nvPr/>
        </p:nvSpPr>
        <p:spPr>
          <a:xfrm>
            <a:off x="8755821" y="3908109"/>
            <a:ext cx="2852550" cy="400110"/>
          </a:xfrm>
          <a:prstGeom prst="rect">
            <a:avLst/>
          </a:prstGeom>
          <a:noFill/>
        </p:spPr>
        <p:txBody>
          <a:bodyPr wrap="square" lIns="91440" tIns="45720" rIns="91440" bIns="45720" rtlCol="0" anchor="t">
            <a:spAutoFit/>
          </a:bodyPr>
          <a:lstStyle/>
          <a:p>
            <a:r>
              <a:rPr lang="en-US" sz="2000">
                <a:latin typeface="Roboto"/>
                <a:ea typeface="Roboto"/>
              </a:rPr>
              <a:t>united-nations-</a:t>
            </a:r>
            <a:r>
              <a:rPr lang="en-US" sz="2000" err="1">
                <a:latin typeface="Roboto"/>
                <a:ea typeface="Roboto"/>
              </a:rPr>
              <a:t>escap</a:t>
            </a:r>
            <a:endParaRPr lang="en-US" sz="2000" err="1">
              <a:latin typeface="Roboto"/>
              <a:ea typeface="Roboto"/>
              <a:cs typeface="Calibri"/>
            </a:endParaRPr>
          </a:p>
        </p:txBody>
      </p:sp>
      <p:sp>
        <p:nvSpPr>
          <p:cNvPr id="34" name="TextBox 33">
            <a:extLst>
              <a:ext uri="{FF2B5EF4-FFF2-40B4-BE49-F238E27FC236}">
                <a16:creationId xmlns:a16="http://schemas.microsoft.com/office/drawing/2014/main" id="{D56C9159-9B44-1140-9068-2FDF68CDF0EF}"/>
              </a:ext>
            </a:extLst>
          </p:cNvPr>
          <p:cNvSpPr txBox="1"/>
          <p:nvPr/>
        </p:nvSpPr>
        <p:spPr>
          <a:xfrm>
            <a:off x="2167902" y="2331396"/>
            <a:ext cx="1255510" cy="400110"/>
          </a:xfrm>
          <a:prstGeom prst="rect">
            <a:avLst/>
          </a:prstGeom>
          <a:noFill/>
        </p:spPr>
        <p:txBody>
          <a:bodyPr wrap="square" rtlCol="0">
            <a:spAutoFit/>
          </a:bodyPr>
          <a:lstStyle/>
          <a:p>
            <a:r>
              <a:rPr lang="en-US" sz="2000">
                <a:latin typeface="Roboto"/>
                <a:ea typeface="Roboto"/>
              </a:rPr>
              <a:t>unescap</a:t>
            </a:r>
          </a:p>
        </p:txBody>
      </p:sp>
      <p:sp>
        <p:nvSpPr>
          <p:cNvPr id="35" name="TextBox 34">
            <a:extLst>
              <a:ext uri="{FF2B5EF4-FFF2-40B4-BE49-F238E27FC236}">
                <a16:creationId xmlns:a16="http://schemas.microsoft.com/office/drawing/2014/main" id="{D80F806E-5AF2-FB43-9F4B-C16D8D44BEC9}"/>
              </a:ext>
            </a:extLst>
          </p:cNvPr>
          <p:cNvSpPr txBox="1"/>
          <p:nvPr/>
        </p:nvSpPr>
        <p:spPr>
          <a:xfrm>
            <a:off x="2167902" y="3954822"/>
            <a:ext cx="1255510" cy="400110"/>
          </a:xfrm>
          <a:prstGeom prst="rect">
            <a:avLst/>
          </a:prstGeom>
          <a:noFill/>
        </p:spPr>
        <p:txBody>
          <a:bodyPr wrap="square" rtlCol="0">
            <a:spAutoFit/>
          </a:bodyPr>
          <a:lstStyle/>
          <a:p>
            <a:r>
              <a:rPr lang="en-US" sz="2000">
                <a:latin typeface="Roboto"/>
                <a:ea typeface="Roboto"/>
              </a:rPr>
              <a:t>unescap</a:t>
            </a:r>
          </a:p>
        </p:txBody>
      </p:sp>
      <p:sp>
        <p:nvSpPr>
          <p:cNvPr id="36" name="TextBox 35">
            <a:extLst>
              <a:ext uri="{FF2B5EF4-FFF2-40B4-BE49-F238E27FC236}">
                <a16:creationId xmlns:a16="http://schemas.microsoft.com/office/drawing/2014/main" id="{81542120-69CE-514D-9E2A-9E01AEEA5070}"/>
              </a:ext>
            </a:extLst>
          </p:cNvPr>
          <p:cNvSpPr txBox="1"/>
          <p:nvPr/>
        </p:nvSpPr>
        <p:spPr>
          <a:xfrm>
            <a:off x="5175227" y="3896978"/>
            <a:ext cx="1255510" cy="400110"/>
          </a:xfrm>
          <a:prstGeom prst="rect">
            <a:avLst/>
          </a:prstGeom>
          <a:noFill/>
        </p:spPr>
        <p:txBody>
          <a:bodyPr wrap="square" rtlCol="0">
            <a:spAutoFit/>
          </a:bodyPr>
          <a:lstStyle/>
          <a:p>
            <a:r>
              <a:rPr lang="en-US" sz="2000">
                <a:latin typeface="Roboto"/>
                <a:ea typeface="Roboto"/>
              </a:rPr>
              <a:t>unescap</a:t>
            </a:r>
          </a:p>
        </p:txBody>
      </p:sp>
      <p:pic>
        <p:nvPicPr>
          <p:cNvPr id="37" name="Picture 36">
            <a:extLst>
              <a:ext uri="{FF2B5EF4-FFF2-40B4-BE49-F238E27FC236}">
                <a16:creationId xmlns:a16="http://schemas.microsoft.com/office/drawing/2014/main" id="{EF85870D-92D1-2A45-9710-6168F35BED6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9434"/>
            <a:ext cx="12192000" cy="208278"/>
          </a:xfrm>
          <a:prstGeom prst="rect">
            <a:avLst/>
          </a:prstGeom>
        </p:spPr>
      </p:pic>
      <p:sp>
        <p:nvSpPr>
          <p:cNvPr id="2" name="TextBox 1">
            <a:extLst>
              <a:ext uri="{FF2B5EF4-FFF2-40B4-BE49-F238E27FC236}">
                <a16:creationId xmlns:a16="http://schemas.microsoft.com/office/drawing/2014/main" id="{634A82E4-2874-5102-F180-DD4694C964F0}"/>
              </a:ext>
            </a:extLst>
          </p:cNvPr>
          <p:cNvSpPr txBox="1"/>
          <p:nvPr/>
        </p:nvSpPr>
        <p:spPr>
          <a:xfrm>
            <a:off x="609601" y="5234901"/>
            <a:ext cx="11277599" cy="646331"/>
          </a:xfrm>
          <a:prstGeom prst="rect">
            <a:avLst/>
          </a:prstGeom>
          <a:noFill/>
        </p:spPr>
        <p:txBody>
          <a:bodyPr wrap="square">
            <a:spAutoFit/>
          </a:bodyPr>
          <a:lstStyle/>
          <a:p>
            <a:r>
              <a:rPr lang="en-US" dirty="0">
                <a:solidFill>
                  <a:srgbClr val="0068B8"/>
                </a:solidFill>
                <a:latin typeface="Roboto" panose="02000000000000000000" pitchFamily="2" charset="0"/>
                <a:ea typeface="Roboto" panose="02000000000000000000" pitchFamily="2" charset="0"/>
                <a:cs typeface="Roboto" panose="02000000000000000000" pitchFamily="2" charset="0"/>
              </a:rPr>
              <a:t>For more information, please visit the Environment and Development Division webpage  </a:t>
            </a:r>
            <a:r>
              <a:rPr lang="en-US" dirty="0">
                <a:solidFill>
                  <a:srgbClr val="0068B8"/>
                </a:solidFill>
                <a:latin typeface="Roboto" panose="02000000000000000000" pitchFamily="2" charset="0"/>
                <a:ea typeface="Roboto" panose="02000000000000000000" pitchFamily="2" charset="0"/>
                <a:cs typeface="Roboto" panose="02000000000000000000" pitchFamily="2" charset="0"/>
                <a:hlinkClick r:id="rId9">
                  <a:extLst>
                    <a:ext uri="{A12FA001-AC4F-418D-AE19-62706E023703}">
                      <ahyp:hlinkClr xmlns:ahyp="http://schemas.microsoft.com/office/drawing/2018/hyperlinkcolor" val="tx"/>
                    </a:ext>
                  </a:extLst>
                </a:hlinkClick>
              </a:rPr>
              <a:t>https://www.unescap.org/our-work/environment-development</a:t>
            </a:r>
            <a:r>
              <a:rPr lang="en-US" dirty="0">
                <a:solidFill>
                  <a:srgbClr val="0068B8"/>
                </a:solidFill>
                <a:latin typeface="Roboto" panose="02000000000000000000" pitchFamily="2" charset="0"/>
                <a:ea typeface="Roboto" panose="02000000000000000000" pitchFamily="2" charset="0"/>
                <a:cs typeface="Roboto" panose="02000000000000000000" pitchFamily="2" charset="0"/>
              </a:rPr>
              <a:t> and contact us as: ESCAP-EDD-EDPS@un.org</a:t>
            </a:r>
          </a:p>
        </p:txBody>
      </p:sp>
    </p:spTree>
    <p:extLst>
      <p:ext uri="{BB962C8B-B14F-4D97-AF65-F5344CB8AC3E}">
        <p14:creationId xmlns:p14="http://schemas.microsoft.com/office/powerpoint/2010/main" val="383768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Bluebox">
            <a:extLst>
              <a:ext uri="{FF2B5EF4-FFF2-40B4-BE49-F238E27FC236}">
                <a16:creationId xmlns:a16="http://schemas.microsoft.com/office/drawing/2014/main" id="{8BDE8095-2133-0489-E904-B8A3562E9765}"/>
              </a:ext>
            </a:extLst>
          </p:cNvPr>
          <p:cNvSpPr/>
          <p:nvPr/>
        </p:nvSpPr>
        <p:spPr>
          <a:xfrm>
            <a:off x="3822902" y="2479877"/>
            <a:ext cx="1348715" cy="2233525"/>
          </a:xfrm>
          <a:custGeom>
            <a:avLst/>
            <a:gdLst/>
            <a:ahLst/>
            <a:cxnLst/>
            <a:rect l="l" t="t" r="r" b="b"/>
            <a:pathLst>
              <a:path w="312" h="516" extrusionOk="0">
                <a:moveTo>
                  <a:pt x="131" y="453"/>
                </a:moveTo>
                <a:cubicBezTo>
                  <a:pt x="126" y="444"/>
                  <a:pt x="125" y="433"/>
                  <a:pt x="128" y="423"/>
                </a:cubicBezTo>
                <a:cubicBezTo>
                  <a:pt x="134" y="408"/>
                  <a:pt x="146" y="395"/>
                  <a:pt x="162" y="385"/>
                </a:cubicBezTo>
                <a:cubicBezTo>
                  <a:pt x="178" y="375"/>
                  <a:pt x="195" y="371"/>
                  <a:pt x="211" y="374"/>
                </a:cubicBezTo>
                <a:cubicBezTo>
                  <a:pt x="222" y="375"/>
                  <a:pt x="231" y="382"/>
                  <a:pt x="236" y="390"/>
                </a:cubicBezTo>
                <a:cubicBezTo>
                  <a:pt x="238" y="394"/>
                  <a:pt x="240" y="399"/>
                  <a:pt x="240" y="403"/>
                </a:cubicBezTo>
                <a:cubicBezTo>
                  <a:pt x="241" y="410"/>
                  <a:pt x="249" y="415"/>
                  <a:pt x="256" y="411"/>
                </a:cubicBezTo>
                <a:cubicBezTo>
                  <a:pt x="306" y="381"/>
                  <a:pt x="306" y="381"/>
                  <a:pt x="306" y="381"/>
                </a:cubicBezTo>
                <a:cubicBezTo>
                  <a:pt x="311" y="378"/>
                  <a:pt x="312" y="372"/>
                  <a:pt x="310" y="367"/>
                </a:cubicBezTo>
                <a:cubicBezTo>
                  <a:pt x="291" y="333"/>
                  <a:pt x="280" y="293"/>
                  <a:pt x="280" y="251"/>
                </a:cubicBezTo>
                <a:cubicBezTo>
                  <a:pt x="279" y="214"/>
                  <a:pt x="287" y="179"/>
                  <a:pt x="300" y="148"/>
                </a:cubicBezTo>
                <a:cubicBezTo>
                  <a:pt x="302" y="143"/>
                  <a:pt x="301" y="137"/>
                  <a:pt x="296" y="135"/>
                </a:cubicBezTo>
                <a:cubicBezTo>
                  <a:pt x="208" y="85"/>
                  <a:pt x="208" y="85"/>
                  <a:pt x="208" y="85"/>
                </a:cubicBezTo>
                <a:cubicBezTo>
                  <a:pt x="206" y="84"/>
                  <a:pt x="204" y="82"/>
                  <a:pt x="204" y="80"/>
                </a:cubicBezTo>
                <a:cubicBezTo>
                  <a:pt x="203" y="78"/>
                  <a:pt x="203" y="76"/>
                  <a:pt x="204" y="75"/>
                </a:cubicBezTo>
                <a:cubicBezTo>
                  <a:pt x="207" y="69"/>
                  <a:pt x="210" y="63"/>
                  <a:pt x="218" y="62"/>
                </a:cubicBezTo>
                <a:cubicBezTo>
                  <a:pt x="222" y="62"/>
                  <a:pt x="226" y="62"/>
                  <a:pt x="230" y="62"/>
                </a:cubicBezTo>
                <a:cubicBezTo>
                  <a:pt x="243" y="62"/>
                  <a:pt x="251" y="50"/>
                  <a:pt x="246" y="38"/>
                </a:cubicBezTo>
                <a:cubicBezTo>
                  <a:pt x="242" y="26"/>
                  <a:pt x="231" y="17"/>
                  <a:pt x="220" y="11"/>
                </a:cubicBezTo>
                <a:cubicBezTo>
                  <a:pt x="209" y="4"/>
                  <a:pt x="195" y="0"/>
                  <a:pt x="182" y="2"/>
                </a:cubicBezTo>
                <a:cubicBezTo>
                  <a:pt x="170" y="4"/>
                  <a:pt x="164" y="17"/>
                  <a:pt x="170" y="28"/>
                </a:cubicBezTo>
                <a:cubicBezTo>
                  <a:pt x="172" y="32"/>
                  <a:pt x="175" y="35"/>
                  <a:pt x="177" y="39"/>
                </a:cubicBezTo>
                <a:cubicBezTo>
                  <a:pt x="180" y="46"/>
                  <a:pt x="177" y="52"/>
                  <a:pt x="173" y="57"/>
                </a:cubicBezTo>
                <a:cubicBezTo>
                  <a:pt x="172" y="59"/>
                  <a:pt x="171" y="60"/>
                  <a:pt x="169" y="60"/>
                </a:cubicBezTo>
                <a:cubicBezTo>
                  <a:pt x="167" y="61"/>
                  <a:pt x="164" y="61"/>
                  <a:pt x="162" y="59"/>
                </a:cubicBezTo>
                <a:cubicBezTo>
                  <a:pt x="70" y="8"/>
                  <a:pt x="70" y="8"/>
                  <a:pt x="70" y="8"/>
                </a:cubicBezTo>
                <a:cubicBezTo>
                  <a:pt x="65" y="5"/>
                  <a:pt x="58" y="7"/>
                  <a:pt x="56" y="12"/>
                </a:cubicBezTo>
                <a:cubicBezTo>
                  <a:pt x="20" y="85"/>
                  <a:pt x="0" y="167"/>
                  <a:pt x="1" y="254"/>
                </a:cubicBezTo>
                <a:cubicBezTo>
                  <a:pt x="2" y="347"/>
                  <a:pt x="26" y="434"/>
                  <a:pt x="69" y="509"/>
                </a:cubicBezTo>
                <a:cubicBezTo>
                  <a:pt x="72" y="514"/>
                  <a:pt x="78" y="516"/>
                  <a:pt x="83" y="513"/>
                </a:cubicBezTo>
                <a:cubicBezTo>
                  <a:pt x="139" y="480"/>
                  <a:pt x="139" y="480"/>
                  <a:pt x="139" y="480"/>
                </a:cubicBezTo>
                <a:cubicBezTo>
                  <a:pt x="146" y="476"/>
                  <a:pt x="146" y="467"/>
                  <a:pt x="140" y="463"/>
                </a:cubicBezTo>
                <a:cubicBezTo>
                  <a:pt x="136" y="460"/>
                  <a:pt x="133" y="457"/>
                  <a:pt x="131" y="453"/>
                </a:cubicBezTo>
                <a:close/>
              </a:path>
            </a:pathLst>
          </a:custGeom>
          <a:solidFill>
            <a:srgbClr val="47D1C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4" name="Google Shape;464;p39">
            <a:extLst>
              <a:ext uri="{FF2B5EF4-FFF2-40B4-BE49-F238E27FC236}">
                <a16:creationId xmlns:a16="http://schemas.microsoft.com/office/drawing/2014/main" id="{26CC3FEE-BFB4-F03B-5688-1101AC58E737}"/>
              </a:ext>
            </a:extLst>
          </p:cNvPr>
          <p:cNvSpPr/>
          <p:nvPr/>
        </p:nvSpPr>
        <p:spPr>
          <a:xfrm>
            <a:off x="4197875" y="4167986"/>
            <a:ext cx="1950449" cy="1691074"/>
          </a:xfrm>
          <a:custGeom>
            <a:avLst/>
            <a:gdLst/>
            <a:ahLst/>
            <a:cxnLst/>
            <a:rect l="l" t="t" r="r" b="b"/>
            <a:pathLst>
              <a:path w="451" h="391" extrusionOk="0">
                <a:moveTo>
                  <a:pt x="423" y="309"/>
                </a:moveTo>
                <a:cubicBezTo>
                  <a:pt x="413" y="309"/>
                  <a:pt x="403" y="305"/>
                  <a:pt x="396" y="297"/>
                </a:cubicBezTo>
                <a:cubicBezTo>
                  <a:pt x="385" y="285"/>
                  <a:pt x="380" y="268"/>
                  <a:pt x="380" y="249"/>
                </a:cubicBezTo>
                <a:cubicBezTo>
                  <a:pt x="379" y="230"/>
                  <a:pt x="385" y="213"/>
                  <a:pt x="394" y="201"/>
                </a:cubicBezTo>
                <a:cubicBezTo>
                  <a:pt x="401" y="192"/>
                  <a:pt x="411" y="187"/>
                  <a:pt x="421" y="187"/>
                </a:cubicBezTo>
                <a:cubicBezTo>
                  <a:pt x="426" y="187"/>
                  <a:pt x="431" y="188"/>
                  <a:pt x="435" y="190"/>
                </a:cubicBezTo>
                <a:cubicBezTo>
                  <a:pt x="442" y="193"/>
                  <a:pt x="449" y="188"/>
                  <a:pt x="449" y="180"/>
                </a:cubicBezTo>
                <a:cubicBezTo>
                  <a:pt x="448" y="122"/>
                  <a:pt x="448" y="122"/>
                  <a:pt x="448" y="122"/>
                </a:cubicBezTo>
                <a:cubicBezTo>
                  <a:pt x="448" y="117"/>
                  <a:pt x="444" y="112"/>
                  <a:pt x="438" y="112"/>
                </a:cubicBezTo>
                <a:cubicBezTo>
                  <a:pt x="359" y="109"/>
                  <a:pt x="288" y="70"/>
                  <a:pt x="243" y="10"/>
                </a:cubicBezTo>
                <a:cubicBezTo>
                  <a:pt x="240" y="6"/>
                  <a:pt x="234" y="5"/>
                  <a:pt x="230" y="7"/>
                </a:cubicBezTo>
                <a:cubicBezTo>
                  <a:pt x="143" y="59"/>
                  <a:pt x="143" y="59"/>
                  <a:pt x="143" y="59"/>
                </a:cubicBezTo>
                <a:cubicBezTo>
                  <a:pt x="141" y="60"/>
                  <a:pt x="139" y="61"/>
                  <a:pt x="136" y="60"/>
                </a:cubicBezTo>
                <a:cubicBezTo>
                  <a:pt x="134" y="59"/>
                  <a:pt x="133" y="59"/>
                  <a:pt x="132" y="57"/>
                </a:cubicBezTo>
                <a:cubicBezTo>
                  <a:pt x="128" y="51"/>
                  <a:pt x="125" y="46"/>
                  <a:pt x="128" y="39"/>
                </a:cubicBezTo>
                <a:cubicBezTo>
                  <a:pt x="130" y="35"/>
                  <a:pt x="133" y="32"/>
                  <a:pt x="135" y="28"/>
                </a:cubicBezTo>
                <a:cubicBezTo>
                  <a:pt x="140" y="17"/>
                  <a:pt x="134" y="4"/>
                  <a:pt x="122" y="2"/>
                </a:cubicBezTo>
                <a:cubicBezTo>
                  <a:pt x="109" y="0"/>
                  <a:pt x="95" y="4"/>
                  <a:pt x="84" y="11"/>
                </a:cubicBezTo>
                <a:cubicBezTo>
                  <a:pt x="73" y="18"/>
                  <a:pt x="63" y="27"/>
                  <a:pt x="58" y="39"/>
                </a:cubicBezTo>
                <a:cubicBezTo>
                  <a:pt x="54" y="52"/>
                  <a:pt x="62" y="63"/>
                  <a:pt x="75" y="63"/>
                </a:cubicBezTo>
                <a:cubicBezTo>
                  <a:pt x="79" y="63"/>
                  <a:pt x="83" y="63"/>
                  <a:pt x="88" y="63"/>
                </a:cubicBezTo>
                <a:cubicBezTo>
                  <a:pt x="95" y="64"/>
                  <a:pt x="98" y="69"/>
                  <a:pt x="102" y="75"/>
                </a:cubicBezTo>
                <a:cubicBezTo>
                  <a:pt x="103" y="77"/>
                  <a:pt x="103" y="78"/>
                  <a:pt x="102" y="80"/>
                </a:cubicBezTo>
                <a:cubicBezTo>
                  <a:pt x="102" y="82"/>
                  <a:pt x="100" y="84"/>
                  <a:pt x="98" y="86"/>
                </a:cubicBezTo>
                <a:cubicBezTo>
                  <a:pt x="7" y="140"/>
                  <a:pt x="7" y="140"/>
                  <a:pt x="7" y="140"/>
                </a:cubicBezTo>
                <a:cubicBezTo>
                  <a:pt x="2" y="143"/>
                  <a:pt x="0" y="149"/>
                  <a:pt x="4" y="154"/>
                </a:cubicBezTo>
                <a:cubicBezTo>
                  <a:pt x="98" y="296"/>
                  <a:pt x="259" y="389"/>
                  <a:pt x="441" y="391"/>
                </a:cubicBezTo>
                <a:cubicBezTo>
                  <a:pt x="447" y="391"/>
                  <a:pt x="451" y="387"/>
                  <a:pt x="451" y="381"/>
                </a:cubicBezTo>
                <a:cubicBezTo>
                  <a:pt x="450" y="316"/>
                  <a:pt x="450" y="316"/>
                  <a:pt x="450" y="316"/>
                </a:cubicBezTo>
                <a:cubicBezTo>
                  <a:pt x="450" y="308"/>
                  <a:pt x="443" y="304"/>
                  <a:pt x="436" y="307"/>
                </a:cubicBezTo>
                <a:cubicBezTo>
                  <a:pt x="432" y="308"/>
                  <a:pt x="427" y="309"/>
                  <a:pt x="423" y="309"/>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5" name="!!Turquoisebox">
            <a:extLst>
              <a:ext uri="{FF2B5EF4-FFF2-40B4-BE49-F238E27FC236}">
                <a16:creationId xmlns:a16="http://schemas.microsoft.com/office/drawing/2014/main" id="{7641659D-0C42-A453-18E9-BCC6FB901EFF}"/>
              </a:ext>
            </a:extLst>
          </p:cNvPr>
          <p:cNvSpPr/>
          <p:nvPr/>
        </p:nvSpPr>
        <p:spPr>
          <a:xfrm>
            <a:off x="4134148" y="1245290"/>
            <a:ext cx="2208324" cy="1753320"/>
          </a:xfrm>
          <a:custGeom>
            <a:avLst/>
            <a:gdLst/>
            <a:ahLst/>
            <a:cxnLst/>
            <a:rect l="l" t="t" r="r" b="b"/>
            <a:pathLst>
              <a:path w="511" h="405" extrusionOk="0">
                <a:moveTo>
                  <a:pt x="83" y="286"/>
                </a:moveTo>
                <a:cubicBezTo>
                  <a:pt x="88" y="277"/>
                  <a:pt x="97" y="271"/>
                  <a:pt x="108" y="269"/>
                </a:cubicBezTo>
                <a:cubicBezTo>
                  <a:pt x="123" y="266"/>
                  <a:pt x="141" y="270"/>
                  <a:pt x="157" y="279"/>
                </a:cubicBezTo>
                <a:cubicBezTo>
                  <a:pt x="174" y="288"/>
                  <a:pt x="186" y="301"/>
                  <a:pt x="191" y="316"/>
                </a:cubicBezTo>
                <a:cubicBezTo>
                  <a:pt x="195" y="326"/>
                  <a:pt x="195" y="337"/>
                  <a:pt x="189" y="346"/>
                </a:cubicBezTo>
                <a:cubicBezTo>
                  <a:pt x="187" y="350"/>
                  <a:pt x="184" y="354"/>
                  <a:pt x="181" y="356"/>
                </a:cubicBezTo>
                <a:cubicBezTo>
                  <a:pt x="175" y="361"/>
                  <a:pt x="175" y="370"/>
                  <a:pt x="182" y="373"/>
                </a:cubicBezTo>
                <a:cubicBezTo>
                  <a:pt x="233" y="402"/>
                  <a:pt x="233" y="402"/>
                  <a:pt x="233" y="402"/>
                </a:cubicBezTo>
                <a:cubicBezTo>
                  <a:pt x="237" y="405"/>
                  <a:pt x="243" y="403"/>
                  <a:pt x="246" y="398"/>
                </a:cubicBezTo>
                <a:cubicBezTo>
                  <a:pt x="286" y="335"/>
                  <a:pt x="353" y="290"/>
                  <a:pt x="432" y="280"/>
                </a:cubicBezTo>
                <a:cubicBezTo>
                  <a:pt x="437" y="280"/>
                  <a:pt x="441" y="275"/>
                  <a:pt x="441" y="270"/>
                </a:cubicBezTo>
                <a:cubicBezTo>
                  <a:pt x="440" y="170"/>
                  <a:pt x="440" y="170"/>
                  <a:pt x="440" y="170"/>
                </a:cubicBezTo>
                <a:cubicBezTo>
                  <a:pt x="440" y="167"/>
                  <a:pt x="441" y="164"/>
                  <a:pt x="442" y="163"/>
                </a:cubicBezTo>
                <a:cubicBezTo>
                  <a:pt x="444" y="161"/>
                  <a:pt x="445" y="161"/>
                  <a:pt x="447" y="160"/>
                </a:cubicBezTo>
                <a:cubicBezTo>
                  <a:pt x="454" y="160"/>
                  <a:pt x="460" y="160"/>
                  <a:pt x="465" y="166"/>
                </a:cubicBezTo>
                <a:cubicBezTo>
                  <a:pt x="467" y="170"/>
                  <a:pt x="469" y="174"/>
                  <a:pt x="471" y="177"/>
                </a:cubicBezTo>
                <a:cubicBezTo>
                  <a:pt x="478" y="188"/>
                  <a:pt x="492" y="189"/>
                  <a:pt x="500" y="179"/>
                </a:cubicBezTo>
                <a:cubicBezTo>
                  <a:pt x="508" y="169"/>
                  <a:pt x="511" y="155"/>
                  <a:pt x="510" y="142"/>
                </a:cubicBezTo>
                <a:cubicBezTo>
                  <a:pt x="511" y="129"/>
                  <a:pt x="507" y="115"/>
                  <a:pt x="499" y="106"/>
                </a:cubicBezTo>
                <a:cubicBezTo>
                  <a:pt x="491" y="96"/>
                  <a:pt x="477" y="97"/>
                  <a:pt x="470" y="108"/>
                </a:cubicBezTo>
                <a:cubicBezTo>
                  <a:pt x="468" y="112"/>
                  <a:pt x="466" y="116"/>
                  <a:pt x="464" y="119"/>
                </a:cubicBezTo>
                <a:cubicBezTo>
                  <a:pt x="460" y="125"/>
                  <a:pt x="453" y="125"/>
                  <a:pt x="447" y="125"/>
                </a:cubicBezTo>
                <a:cubicBezTo>
                  <a:pt x="445" y="125"/>
                  <a:pt x="443" y="124"/>
                  <a:pt x="442" y="123"/>
                </a:cubicBezTo>
                <a:cubicBezTo>
                  <a:pt x="440" y="121"/>
                  <a:pt x="439" y="119"/>
                  <a:pt x="439" y="116"/>
                </a:cubicBezTo>
                <a:cubicBezTo>
                  <a:pt x="438" y="11"/>
                  <a:pt x="438" y="11"/>
                  <a:pt x="438" y="11"/>
                </a:cubicBezTo>
                <a:cubicBezTo>
                  <a:pt x="438" y="5"/>
                  <a:pt x="433" y="0"/>
                  <a:pt x="427" y="1"/>
                </a:cubicBezTo>
                <a:cubicBezTo>
                  <a:pt x="246" y="12"/>
                  <a:pt x="91" y="114"/>
                  <a:pt x="3" y="261"/>
                </a:cubicBezTo>
                <a:cubicBezTo>
                  <a:pt x="0" y="266"/>
                  <a:pt x="2" y="272"/>
                  <a:pt x="7" y="275"/>
                </a:cubicBezTo>
                <a:cubicBezTo>
                  <a:pt x="64" y="307"/>
                  <a:pt x="64" y="307"/>
                  <a:pt x="64" y="307"/>
                </a:cubicBezTo>
                <a:cubicBezTo>
                  <a:pt x="70" y="311"/>
                  <a:pt x="78" y="306"/>
                  <a:pt x="79" y="299"/>
                </a:cubicBezTo>
                <a:cubicBezTo>
                  <a:pt x="79" y="295"/>
                  <a:pt x="81" y="290"/>
                  <a:pt x="83" y="286"/>
                </a:cubicBezTo>
                <a:close/>
              </a:path>
            </a:pathLst>
          </a:custGeom>
          <a:solidFill>
            <a:srgbClr val="C2EA6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6" name="!!Greenbox">
            <a:extLst>
              <a:ext uri="{FF2B5EF4-FFF2-40B4-BE49-F238E27FC236}">
                <a16:creationId xmlns:a16="http://schemas.microsoft.com/office/drawing/2014/main" id="{FA5D3F8D-30CD-022B-C008-46E50418897C}"/>
              </a:ext>
            </a:extLst>
          </p:cNvPr>
          <p:cNvSpPr/>
          <p:nvPr/>
        </p:nvSpPr>
        <p:spPr>
          <a:xfrm>
            <a:off x="6114232" y="1245290"/>
            <a:ext cx="1950449" cy="1692560"/>
          </a:xfrm>
          <a:custGeom>
            <a:avLst/>
            <a:gdLst/>
            <a:ahLst/>
            <a:cxnLst/>
            <a:rect l="l" t="t" r="r" b="b"/>
            <a:pathLst>
              <a:path w="451" h="391" extrusionOk="0">
                <a:moveTo>
                  <a:pt x="28" y="81"/>
                </a:moveTo>
                <a:cubicBezTo>
                  <a:pt x="38" y="81"/>
                  <a:pt x="48" y="86"/>
                  <a:pt x="55" y="94"/>
                </a:cubicBezTo>
                <a:cubicBezTo>
                  <a:pt x="66" y="106"/>
                  <a:pt x="71" y="123"/>
                  <a:pt x="71" y="142"/>
                </a:cubicBezTo>
                <a:cubicBezTo>
                  <a:pt x="72" y="161"/>
                  <a:pt x="66" y="178"/>
                  <a:pt x="57" y="190"/>
                </a:cubicBezTo>
                <a:cubicBezTo>
                  <a:pt x="50" y="198"/>
                  <a:pt x="40" y="203"/>
                  <a:pt x="30" y="203"/>
                </a:cubicBezTo>
                <a:cubicBezTo>
                  <a:pt x="25" y="204"/>
                  <a:pt x="20" y="203"/>
                  <a:pt x="16" y="201"/>
                </a:cubicBezTo>
                <a:cubicBezTo>
                  <a:pt x="9" y="198"/>
                  <a:pt x="2" y="203"/>
                  <a:pt x="2" y="210"/>
                </a:cubicBezTo>
                <a:cubicBezTo>
                  <a:pt x="3" y="269"/>
                  <a:pt x="3" y="269"/>
                  <a:pt x="3" y="269"/>
                </a:cubicBezTo>
                <a:cubicBezTo>
                  <a:pt x="3" y="274"/>
                  <a:pt x="7" y="279"/>
                  <a:pt x="13" y="279"/>
                </a:cubicBezTo>
                <a:cubicBezTo>
                  <a:pt x="92" y="281"/>
                  <a:pt x="163" y="321"/>
                  <a:pt x="208" y="381"/>
                </a:cubicBezTo>
                <a:cubicBezTo>
                  <a:pt x="211" y="385"/>
                  <a:pt x="217" y="386"/>
                  <a:pt x="221" y="383"/>
                </a:cubicBezTo>
                <a:cubicBezTo>
                  <a:pt x="308" y="332"/>
                  <a:pt x="308" y="332"/>
                  <a:pt x="308" y="332"/>
                </a:cubicBezTo>
                <a:cubicBezTo>
                  <a:pt x="310" y="331"/>
                  <a:pt x="312" y="330"/>
                  <a:pt x="315" y="331"/>
                </a:cubicBezTo>
                <a:cubicBezTo>
                  <a:pt x="316" y="331"/>
                  <a:pt x="318" y="332"/>
                  <a:pt x="319" y="334"/>
                </a:cubicBezTo>
                <a:cubicBezTo>
                  <a:pt x="323" y="339"/>
                  <a:pt x="326" y="345"/>
                  <a:pt x="323" y="352"/>
                </a:cubicBezTo>
                <a:cubicBezTo>
                  <a:pt x="321" y="356"/>
                  <a:pt x="318" y="359"/>
                  <a:pt x="316" y="363"/>
                </a:cubicBezTo>
                <a:cubicBezTo>
                  <a:pt x="311" y="374"/>
                  <a:pt x="317" y="387"/>
                  <a:pt x="329" y="389"/>
                </a:cubicBezTo>
                <a:cubicBezTo>
                  <a:pt x="342" y="391"/>
                  <a:pt x="356" y="386"/>
                  <a:pt x="367" y="379"/>
                </a:cubicBezTo>
                <a:cubicBezTo>
                  <a:pt x="378" y="373"/>
                  <a:pt x="388" y="363"/>
                  <a:pt x="393" y="351"/>
                </a:cubicBezTo>
                <a:cubicBezTo>
                  <a:pt x="397" y="339"/>
                  <a:pt x="389" y="328"/>
                  <a:pt x="376" y="328"/>
                </a:cubicBezTo>
                <a:cubicBezTo>
                  <a:pt x="372" y="327"/>
                  <a:pt x="368" y="328"/>
                  <a:pt x="363" y="328"/>
                </a:cubicBezTo>
                <a:cubicBezTo>
                  <a:pt x="356" y="327"/>
                  <a:pt x="353" y="322"/>
                  <a:pt x="349" y="316"/>
                </a:cubicBezTo>
                <a:cubicBezTo>
                  <a:pt x="348" y="314"/>
                  <a:pt x="348" y="312"/>
                  <a:pt x="349" y="311"/>
                </a:cubicBezTo>
                <a:cubicBezTo>
                  <a:pt x="349" y="308"/>
                  <a:pt x="351" y="306"/>
                  <a:pt x="353" y="305"/>
                </a:cubicBezTo>
                <a:cubicBezTo>
                  <a:pt x="444" y="251"/>
                  <a:pt x="444" y="251"/>
                  <a:pt x="444" y="251"/>
                </a:cubicBezTo>
                <a:cubicBezTo>
                  <a:pt x="449" y="248"/>
                  <a:pt x="451" y="241"/>
                  <a:pt x="447" y="237"/>
                </a:cubicBezTo>
                <a:cubicBezTo>
                  <a:pt x="353" y="95"/>
                  <a:pt x="192" y="2"/>
                  <a:pt x="10" y="0"/>
                </a:cubicBezTo>
                <a:cubicBezTo>
                  <a:pt x="4" y="0"/>
                  <a:pt x="0" y="4"/>
                  <a:pt x="0" y="10"/>
                </a:cubicBezTo>
                <a:cubicBezTo>
                  <a:pt x="1" y="75"/>
                  <a:pt x="1" y="75"/>
                  <a:pt x="1" y="75"/>
                </a:cubicBezTo>
                <a:cubicBezTo>
                  <a:pt x="1" y="83"/>
                  <a:pt x="8" y="87"/>
                  <a:pt x="15" y="84"/>
                </a:cubicBezTo>
                <a:cubicBezTo>
                  <a:pt x="19" y="82"/>
                  <a:pt x="24" y="81"/>
                  <a:pt x="28" y="81"/>
                </a:cubicBezTo>
                <a:close/>
              </a:path>
            </a:pathLst>
          </a:custGeom>
          <a:solidFill>
            <a:srgbClr val="91D45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7" name="Google Shape;467;p39">
            <a:extLst>
              <a:ext uri="{FF2B5EF4-FFF2-40B4-BE49-F238E27FC236}">
                <a16:creationId xmlns:a16="http://schemas.microsoft.com/office/drawing/2014/main" id="{97B01DEF-F525-CC63-8367-E4E77D859FB4}"/>
              </a:ext>
            </a:extLst>
          </p:cNvPr>
          <p:cNvSpPr/>
          <p:nvPr/>
        </p:nvSpPr>
        <p:spPr>
          <a:xfrm>
            <a:off x="7090932" y="2392433"/>
            <a:ext cx="1348715" cy="2233525"/>
          </a:xfrm>
          <a:custGeom>
            <a:avLst/>
            <a:gdLst/>
            <a:ahLst/>
            <a:cxnLst/>
            <a:rect l="l" t="t" r="r" b="b"/>
            <a:pathLst>
              <a:path w="312" h="516" extrusionOk="0">
                <a:moveTo>
                  <a:pt x="181" y="63"/>
                </a:moveTo>
                <a:cubicBezTo>
                  <a:pt x="186" y="72"/>
                  <a:pt x="187" y="83"/>
                  <a:pt x="184" y="93"/>
                </a:cubicBezTo>
                <a:cubicBezTo>
                  <a:pt x="178" y="108"/>
                  <a:pt x="166" y="121"/>
                  <a:pt x="150" y="130"/>
                </a:cubicBezTo>
                <a:cubicBezTo>
                  <a:pt x="134" y="140"/>
                  <a:pt x="117" y="144"/>
                  <a:pt x="101" y="142"/>
                </a:cubicBezTo>
                <a:cubicBezTo>
                  <a:pt x="90" y="140"/>
                  <a:pt x="81" y="134"/>
                  <a:pt x="76" y="125"/>
                </a:cubicBezTo>
                <a:cubicBezTo>
                  <a:pt x="74" y="121"/>
                  <a:pt x="72" y="117"/>
                  <a:pt x="72" y="113"/>
                </a:cubicBezTo>
                <a:cubicBezTo>
                  <a:pt x="71" y="105"/>
                  <a:pt x="63" y="101"/>
                  <a:pt x="56" y="105"/>
                </a:cubicBezTo>
                <a:cubicBezTo>
                  <a:pt x="6" y="135"/>
                  <a:pt x="6" y="135"/>
                  <a:pt x="6" y="135"/>
                </a:cubicBezTo>
                <a:cubicBezTo>
                  <a:pt x="1" y="137"/>
                  <a:pt x="0" y="143"/>
                  <a:pt x="2" y="148"/>
                </a:cubicBezTo>
                <a:cubicBezTo>
                  <a:pt x="21" y="183"/>
                  <a:pt x="32" y="223"/>
                  <a:pt x="32" y="265"/>
                </a:cubicBezTo>
                <a:cubicBezTo>
                  <a:pt x="33" y="302"/>
                  <a:pt x="25" y="337"/>
                  <a:pt x="12" y="368"/>
                </a:cubicBezTo>
                <a:cubicBezTo>
                  <a:pt x="10" y="373"/>
                  <a:pt x="11" y="379"/>
                  <a:pt x="16" y="381"/>
                </a:cubicBezTo>
                <a:cubicBezTo>
                  <a:pt x="104" y="430"/>
                  <a:pt x="104" y="430"/>
                  <a:pt x="104" y="430"/>
                </a:cubicBezTo>
                <a:cubicBezTo>
                  <a:pt x="106" y="432"/>
                  <a:pt x="108" y="434"/>
                  <a:pt x="108" y="436"/>
                </a:cubicBezTo>
                <a:cubicBezTo>
                  <a:pt x="109" y="438"/>
                  <a:pt x="109" y="439"/>
                  <a:pt x="108" y="441"/>
                </a:cubicBezTo>
                <a:cubicBezTo>
                  <a:pt x="105" y="447"/>
                  <a:pt x="102" y="453"/>
                  <a:pt x="94" y="453"/>
                </a:cubicBezTo>
                <a:cubicBezTo>
                  <a:pt x="90" y="454"/>
                  <a:pt x="86" y="453"/>
                  <a:pt x="82" y="453"/>
                </a:cubicBezTo>
                <a:cubicBezTo>
                  <a:pt x="69" y="454"/>
                  <a:pt x="61" y="466"/>
                  <a:pt x="65" y="478"/>
                </a:cubicBezTo>
                <a:cubicBezTo>
                  <a:pt x="70" y="489"/>
                  <a:pt x="81" y="499"/>
                  <a:pt x="92" y="505"/>
                </a:cubicBezTo>
                <a:cubicBezTo>
                  <a:pt x="103" y="512"/>
                  <a:pt x="117" y="516"/>
                  <a:pt x="130" y="514"/>
                </a:cubicBezTo>
                <a:cubicBezTo>
                  <a:pt x="142" y="511"/>
                  <a:pt x="148" y="499"/>
                  <a:pt x="142" y="487"/>
                </a:cubicBezTo>
                <a:cubicBezTo>
                  <a:pt x="140" y="484"/>
                  <a:pt x="137" y="480"/>
                  <a:pt x="135" y="477"/>
                </a:cubicBezTo>
                <a:cubicBezTo>
                  <a:pt x="132" y="470"/>
                  <a:pt x="135" y="464"/>
                  <a:pt x="139" y="458"/>
                </a:cubicBezTo>
                <a:cubicBezTo>
                  <a:pt x="140" y="457"/>
                  <a:pt x="141" y="456"/>
                  <a:pt x="143" y="455"/>
                </a:cubicBezTo>
                <a:cubicBezTo>
                  <a:pt x="145" y="455"/>
                  <a:pt x="148" y="455"/>
                  <a:pt x="150" y="456"/>
                </a:cubicBezTo>
                <a:cubicBezTo>
                  <a:pt x="242" y="508"/>
                  <a:pt x="242" y="508"/>
                  <a:pt x="242" y="508"/>
                </a:cubicBezTo>
                <a:cubicBezTo>
                  <a:pt x="247" y="511"/>
                  <a:pt x="254" y="509"/>
                  <a:pt x="256" y="504"/>
                </a:cubicBezTo>
                <a:cubicBezTo>
                  <a:pt x="292" y="431"/>
                  <a:pt x="312" y="349"/>
                  <a:pt x="311" y="262"/>
                </a:cubicBezTo>
                <a:cubicBezTo>
                  <a:pt x="310" y="169"/>
                  <a:pt x="286" y="82"/>
                  <a:pt x="243" y="6"/>
                </a:cubicBezTo>
                <a:cubicBezTo>
                  <a:pt x="240" y="1"/>
                  <a:pt x="234" y="0"/>
                  <a:pt x="229" y="3"/>
                </a:cubicBezTo>
                <a:cubicBezTo>
                  <a:pt x="173" y="36"/>
                  <a:pt x="173" y="36"/>
                  <a:pt x="173" y="36"/>
                </a:cubicBezTo>
                <a:cubicBezTo>
                  <a:pt x="166" y="40"/>
                  <a:pt x="166" y="49"/>
                  <a:pt x="172" y="53"/>
                </a:cubicBezTo>
                <a:cubicBezTo>
                  <a:pt x="176" y="56"/>
                  <a:pt x="179" y="59"/>
                  <a:pt x="181" y="63"/>
                </a:cubicBezTo>
                <a:close/>
              </a:path>
            </a:pathLst>
          </a:custGeom>
          <a:solidFill>
            <a:srgbClr val="02B25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8" name="Google Shape;468;p39">
            <a:extLst>
              <a:ext uri="{FF2B5EF4-FFF2-40B4-BE49-F238E27FC236}">
                <a16:creationId xmlns:a16="http://schemas.microsoft.com/office/drawing/2014/main" id="{2BA6BC7C-982C-62B9-1392-B6A9D0E3989D}"/>
              </a:ext>
            </a:extLst>
          </p:cNvPr>
          <p:cNvSpPr/>
          <p:nvPr/>
        </p:nvSpPr>
        <p:spPr>
          <a:xfrm>
            <a:off x="5920077" y="4107225"/>
            <a:ext cx="2208324" cy="1748877"/>
          </a:xfrm>
          <a:custGeom>
            <a:avLst/>
            <a:gdLst/>
            <a:ahLst/>
            <a:cxnLst/>
            <a:rect l="l" t="t" r="r" b="b"/>
            <a:pathLst>
              <a:path w="511" h="404" extrusionOk="0">
                <a:moveTo>
                  <a:pt x="428" y="119"/>
                </a:moveTo>
                <a:cubicBezTo>
                  <a:pt x="423" y="128"/>
                  <a:pt x="414" y="134"/>
                  <a:pt x="403" y="136"/>
                </a:cubicBezTo>
                <a:cubicBezTo>
                  <a:pt x="388" y="139"/>
                  <a:pt x="370" y="135"/>
                  <a:pt x="354" y="125"/>
                </a:cubicBezTo>
                <a:cubicBezTo>
                  <a:pt x="337" y="116"/>
                  <a:pt x="325" y="103"/>
                  <a:pt x="320" y="89"/>
                </a:cubicBezTo>
                <a:cubicBezTo>
                  <a:pt x="316" y="79"/>
                  <a:pt x="316" y="68"/>
                  <a:pt x="322" y="59"/>
                </a:cubicBezTo>
                <a:cubicBezTo>
                  <a:pt x="324" y="55"/>
                  <a:pt x="327" y="51"/>
                  <a:pt x="330" y="48"/>
                </a:cubicBezTo>
                <a:cubicBezTo>
                  <a:pt x="336" y="44"/>
                  <a:pt x="336" y="35"/>
                  <a:pt x="329" y="31"/>
                </a:cubicBezTo>
                <a:cubicBezTo>
                  <a:pt x="278" y="3"/>
                  <a:pt x="278" y="3"/>
                  <a:pt x="278" y="3"/>
                </a:cubicBezTo>
                <a:cubicBezTo>
                  <a:pt x="274" y="0"/>
                  <a:pt x="268" y="2"/>
                  <a:pt x="265" y="6"/>
                </a:cubicBezTo>
                <a:cubicBezTo>
                  <a:pt x="225" y="70"/>
                  <a:pt x="157" y="115"/>
                  <a:pt x="79" y="124"/>
                </a:cubicBezTo>
                <a:cubicBezTo>
                  <a:pt x="74" y="125"/>
                  <a:pt x="70" y="129"/>
                  <a:pt x="70" y="135"/>
                </a:cubicBezTo>
                <a:cubicBezTo>
                  <a:pt x="71" y="235"/>
                  <a:pt x="71" y="235"/>
                  <a:pt x="71" y="235"/>
                </a:cubicBezTo>
                <a:cubicBezTo>
                  <a:pt x="71" y="238"/>
                  <a:pt x="70" y="240"/>
                  <a:pt x="69" y="242"/>
                </a:cubicBezTo>
                <a:cubicBezTo>
                  <a:pt x="67" y="243"/>
                  <a:pt x="66" y="244"/>
                  <a:pt x="64" y="244"/>
                </a:cubicBezTo>
                <a:cubicBezTo>
                  <a:pt x="57" y="245"/>
                  <a:pt x="51" y="245"/>
                  <a:pt x="46" y="238"/>
                </a:cubicBezTo>
                <a:cubicBezTo>
                  <a:pt x="44" y="235"/>
                  <a:pt x="42" y="231"/>
                  <a:pt x="40" y="228"/>
                </a:cubicBezTo>
                <a:cubicBezTo>
                  <a:pt x="33" y="217"/>
                  <a:pt x="19" y="216"/>
                  <a:pt x="11" y="226"/>
                </a:cubicBezTo>
                <a:cubicBezTo>
                  <a:pt x="3" y="236"/>
                  <a:pt x="0" y="250"/>
                  <a:pt x="1" y="263"/>
                </a:cubicBezTo>
                <a:cubicBezTo>
                  <a:pt x="0" y="276"/>
                  <a:pt x="4" y="290"/>
                  <a:pt x="12" y="299"/>
                </a:cubicBezTo>
                <a:cubicBezTo>
                  <a:pt x="20" y="309"/>
                  <a:pt x="34" y="308"/>
                  <a:pt x="41" y="297"/>
                </a:cubicBezTo>
                <a:cubicBezTo>
                  <a:pt x="43" y="293"/>
                  <a:pt x="45" y="289"/>
                  <a:pt x="47" y="286"/>
                </a:cubicBezTo>
                <a:cubicBezTo>
                  <a:pt x="51" y="279"/>
                  <a:pt x="58" y="279"/>
                  <a:pt x="64" y="279"/>
                </a:cubicBezTo>
                <a:cubicBezTo>
                  <a:pt x="66" y="279"/>
                  <a:pt x="68" y="280"/>
                  <a:pt x="69" y="281"/>
                </a:cubicBezTo>
                <a:cubicBezTo>
                  <a:pt x="71" y="283"/>
                  <a:pt x="72" y="286"/>
                  <a:pt x="72" y="288"/>
                </a:cubicBezTo>
                <a:cubicBezTo>
                  <a:pt x="73" y="394"/>
                  <a:pt x="73" y="394"/>
                  <a:pt x="73" y="394"/>
                </a:cubicBezTo>
                <a:cubicBezTo>
                  <a:pt x="73" y="400"/>
                  <a:pt x="78" y="404"/>
                  <a:pt x="84" y="404"/>
                </a:cubicBezTo>
                <a:cubicBezTo>
                  <a:pt x="265" y="392"/>
                  <a:pt x="420" y="291"/>
                  <a:pt x="508" y="144"/>
                </a:cubicBezTo>
                <a:cubicBezTo>
                  <a:pt x="511" y="139"/>
                  <a:pt x="509" y="133"/>
                  <a:pt x="504" y="130"/>
                </a:cubicBezTo>
                <a:cubicBezTo>
                  <a:pt x="447" y="98"/>
                  <a:pt x="447" y="98"/>
                  <a:pt x="447" y="98"/>
                </a:cubicBezTo>
                <a:cubicBezTo>
                  <a:pt x="441" y="94"/>
                  <a:pt x="433" y="98"/>
                  <a:pt x="432" y="106"/>
                </a:cubicBezTo>
                <a:cubicBezTo>
                  <a:pt x="432" y="110"/>
                  <a:pt x="430" y="115"/>
                  <a:pt x="428" y="119"/>
                </a:cubicBezTo>
                <a:close/>
              </a:path>
            </a:pathLst>
          </a:custGeom>
          <a:solidFill>
            <a:srgbClr val="27857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18B3438B-1D89-B352-F734-2787055FB687}"/>
              </a:ext>
            </a:extLst>
          </p:cNvPr>
          <p:cNvSpPr txBox="1"/>
          <p:nvPr/>
        </p:nvSpPr>
        <p:spPr>
          <a:xfrm>
            <a:off x="1440544" y="1471952"/>
            <a:ext cx="2627875" cy="707886"/>
          </a:xfrm>
          <a:prstGeom prst="rect">
            <a:avLst/>
          </a:prstGeom>
          <a:noFill/>
        </p:spPr>
        <p:txBody>
          <a:bodyPr wrap="square">
            <a:spAutoFit/>
          </a:bodyPr>
          <a:lstStyle/>
          <a:p>
            <a:pPr algn="r"/>
            <a:r>
              <a:rPr lang="en-US" sz="2000"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National governments</a:t>
            </a:r>
            <a:endParaRPr lang="en-US" sz="3600"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0B93159A-5184-9D1B-9180-A7BF9BC0B2C9}"/>
              </a:ext>
            </a:extLst>
          </p:cNvPr>
          <p:cNvSpPr txBox="1"/>
          <p:nvPr/>
        </p:nvSpPr>
        <p:spPr>
          <a:xfrm>
            <a:off x="745309" y="3236390"/>
            <a:ext cx="2810244" cy="707886"/>
          </a:xfrm>
          <a:prstGeom prst="rect">
            <a:avLst/>
          </a:prstGeom>
          <a:noFill/>
        </p:spPr>
        <p:txBody>
          <a:bodyPr wrap="square">
            <a:spAutoFit/>
          </a:bodyPr>
          <a:lstStyle/>
          <a:p>
            <a:pPr algn="r"/>
            <a:r>
              <a:rPr lang="en-US" sz="2000" b="1">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Other UN agencies &amp; development partners</a:t>
            </a:r>
            <a:endParaRPr lang="en-US" sz="360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51E707FE-90BE-8638-2C9B-096EDFB9E735}"/>
              </a:ext>
            </a:extLst>
          </p:cNvPr>
          <p:cNvSpPr txBox="1"/>
          <p:nvPr/>
        </p:nvSpPr>
        <p:spPr>
          <a:xfrm>
            <a:off x="7793474" y="5216604"/>
            <a:ext cx="1676400" cy="707886"/>
          </a:xfrm>
          <a:prstGeom prst="rect">
            <a:avLst/>
          </a:prstGeom>
          <a:noFill/>
        </p:spPr>
        <p:txBody>
          <a:bodyPr wrap="square">
            <a:spAutoFit/>
          </a:bodyPr>
          <a:lstStyle/>
          <a:p>
            <a:r>
              <a:rPr lang="en-US" sz="2000" b="1">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Private sector</a:t>
            </a:r>
            <a:endParaRPr lang="en-US" sz="360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F489080E-1E41-B347-5F36-5C5E68C32DF9}"/>
              </a:ext>
            </a:extLst>
          </p:cNvPr>
          <p:cNvSpPr txBox="1"/>
          <p:nvPr/>
        </p:nvSpPr>
        <p:spPr>
          <a:xfrm>
            <a:off x="8590033" y="3167191"/>
            <a:ext cx="2915365" cy="1015663"/>
          </a:xfrm>
          <a:prstGeom prst="rect">
            <a:avLst/>
          </a:prstGeom>
          <a:noFill/>
        </p:spPr>
        <p:txBody>
          <a:bodyPr wrap="square">
            <a:spAutoFit/>
          </a:bodyPr>
          <a:lstStyle/>
          <a:p>
            <a:r>
              <a:rPr lang="en-US" sz="2000" b="1">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Civil society organizations &amp; stakeholders </a:t>
            </a:r>
            <a:endParaRPr lang="en-US" sz="360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1358B976-8B78-9F56-15A2-32B5C7225670}"/>
              </a:ext>
            </a:extLst>
          </p:cNvPr>
          <p:cNvSpPr txBox="1"/>
          <p:nvPr/>
        </p:nvSpPr>
        <p:spPr>
          <a:xfrm>
            <a:off x="7830039" y="1152482"/>
            <a:ext cx="2113007" cy="707886"/>
          </a:xfrm>
          <a:prstGeom prst="rect">
            <a:avLst/>
          </a:prstGeom>
          <a:noFill/>
        </p:spPr>
        <p:txBody>
          <a:bodyPr wrap="square">
            <a:spAutoFit/>
          </a:bodyPr>
          <a:lstStyle/>
          <a:p>
            <a:r>
              <a:rPr lang="en-US" sz="2000" b="1">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Academia and think tanks</a:t>
            </a:r>
            <a:endParaRPr lang="en-US" sz="360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DC12D4AD-EBA5-D3D3-F684-3E0260E8CE8C}"/>
              </a:ext>
            </a:extLst>
          </p:cNvPr>
          <p:cNvSpPr txBox="1"/>
          <p:nvPr/>
        </p:nvSpPr>
        <p:spPr>
          <a:xfrm>
            <a:off x="2775921" y="5458949"/>
            <a:ext cx="2113007" cy="400110"/>
          </a:xfrm>
          <a:prstGeom prst="rect">
            <a:avLst/>
          </a:prstGeom>
          <a:noFill/>
        </p:spPr>
        <p:txBody>
          <a:bodyPr wrap="square">
            <a:spAutoFit/>
          </a:bodyPr>
          <a:lstStyle/>
          <a:p>
            <a:pPr algn="ctr"/>
            <a:r>
              <a:rPr lang="en-US" sz="2000" b="1">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Youth</a:t>
            </a:r>
            <a:endParaRPr lang="en-US" sz="360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5" name="Graphic 14" descr="Cycle with people with solid fill">
            <a:extLst>
              <a:ext uri="{FF2B5EF4-FFF2-40B4-BE49-F238E27FC236}">
                <a16:creationId xmlns:a16="http://schemas.microsoft.com/office/drawing/2014/main" id="{BBE57780-5608-878B-9B16-09560E928E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7738" y="3085866"/>
            <a:ext cx="948945" cy="948945"/>
          </a:xfrm>
          <a:prstGeom prst="rect">
            <a:avLst/>
          </a:prstGeom>
        </p:spPr>
      </p:pic>
      <p:grpSp>
        <p:nvGrpSpPr>
          <p:cNvPr id="50" name="Group 49">
            <a:extLst>
              <a:ext uri="{FF2B5EF4-FFF2-40B4-BE49-F238E27FC236}">
                <a16:creationId xmlns:a16="http://schemas.microsoft.com/office/drawing/2014/main" id="{B5A0809C-44AF-54BD-D9EE-13B73EE8AB5A}"/>
              </a:ext>
            </a:extLst>
          </p:cNvPr>
          <p:cNvGrpSpPr/>
          <p:nvPr/>
        </p:nvGrpSpPr>
        <p:grpSpPr>
          <a:xfrm>
            <a:off x="4701340" y="4662004"/>
            <a:ext cx="1159296" cy="702874"/>
            <a:chOff x="4543994" y="4861132"/>
            <a:chExt cx="1159296" cy="702874"/>
          </a:xfrm>
        </p:grpSpPr>
        <p:pic>
          <p:nvPicPr>
            <p:cNvPr id="18" name="Graphic 17" descr="School girl with solid fill">
              <a:extLst>
                <a:ext uri="{FF2B5EF4-FFF2-40B4-BE49-F238E27FC236}">
                  <a16:creationId xmlns:a16="http://schemas.microsoft.com/office/drawing/2014/main" id="{F8650EF2-7991-8DC6-75FE-EDC0374C83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3994" y="4861132"/>
              <a:ext cx="689868" cy="689868"/>
            </a:xfrm>
            <a:prstGeom prst="rect">
              <a:avLst/>
            </a:prstGeom>
          </p:spPr>
        </p:pic>
        <p:pic>
          <p:nvPicPr>
            <p:cNvPr id="20" name="Graphic 19" descr="School boy with solid fill">
              <a:extLst>
                <a:ext uri="{FF2B5EF4-FFF2-40B4-BE49-F238E27FC236}">
                  <a16:creationId xmlns:a16="http://schemas.microsoft.com/office/drawing/2014/main" id="{DF094B52-F52F-6B70-3179-D63B5C0A83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13422" y="4874138"/>
              <a:ext cx="689868" cy="689868"/>
            </a:xfrm>
            <a:prstGeom prst="rect">
              <a:avLst/>
            </a:prstGeom>
          </p:spPr>
        </p:pic>
      </p:grpSp>
      <p:pic>
        <p:nvPicPr>
          <p:cNvPr id="22" name="Graphic 21" descr="Factory with solid fill">
            <a:extLst>
              <a:ext uri="{FF2B5EF4-FFF2-40B4-BE49-F238E27FC236}">
                <a16:creationId xmlns:a16="http://schemas.microsoft.com/office/drawing/2014/main" id="{595BDD0C-1D88-D937-9C43-67D0766AFB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7752" y="4602043"/>
            <a:ext cx="822960" cy="822960"/>
          </a:xfrm>
          <a:prstGeom prst="rect">
            <a:avLst/>
          </a:prstGeom>
        </p:spPr>
      </p:pic>
      <p:pic>
        <p:nvPicPr>
          <p:cNvPr id="25" name="Graphic 24" descr="Lightbulb and pencil with solid fill">
            <a:extLst>
              <a:ext uri="{FF2B5EF4-FFF2-40B4-BE49-F238E27FC236}">
                <a16:creationId xmlns:a16="http://schemas.microsoft.com/office/drawing/2014/main" id="{464532A2-3146-063D-51CC-49666215C9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05256" y="1644330"/>
            <a:ext cx="822960" cy="822960"/>
          </a:xfrm>
          <a:prstGeom prst="rect">
            <a:avLst/>
          </a:prstGeom>
        </p:spPr>
      </p:pic>
      <p:pic>
        <p:nvPicPr>
          <p:cNvPr id="29" name="Graphic 28" descr="Bank with solid fill">
            <a:extLst>
              <a:ext uri="{FF2B5EF4-FFF2-40B4-BE49-F238E27FC236}">
                <a16:creationId xmlns:a16="http://schemas.microsoft.com/office/drawing/2014/main" id="{796FBCF6-F9E2-9DA6-90A2-9895E689D8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16306" y="1585113"/>
            <a:ext cx="822960" cy="822960"/>
          </a:xfrm>
          <a:prstGeom prst="rect">
            <a:avLst/>
          </a:prstGeom>
        </p:spPr>
      </p:pic>
      <p:pic>
        <p:nvPicPr>
          <p:cNvPr id="31" name="Graphic 30" descr="Handshake with solid fill">
            <a:extLst>
              <a:ext uri="{FF2B5EF4-FFF2-40B4-BE49-F238E27FC236}">
                <a16:creationId xmlns:a16="http://schemas.microsoft.com/office/drawing/2014/main" id="{F0863062-8D80-0896-4A65-1A9291EE2D3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68419" y="3095805"/>
            <a:ext cx="858271" cy="858271"/>
          </a:xfrm>
          <a:prstGeom prst="rect">
            <a:avLst/>
          </a:prstGeom>
        </p:spPr>
      </p:pic>
      <p:pic>
        <p:nvPicPr>
          <p:cNvPr id="40" name="Graphic 39" descr="Plant with solid fill">
            <a:extLst>
              <a:ext uri="{FF2B5EF4-FFF2-40B4-BE49-F238E27FC236}">
                <a16:creationId xmlns:a16="http://schemas.microsoft.com/office/drawing/2014/main" id="{B6583BC1-01B0-50C7-BDA8-AF78B16CE6D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72037" y="3166792"/>
            <a:ext cx="914400" cy="914400"/>
          </a:xfrm>
          <a:prstGeom prst="rect">
            <a:avLst/>
          </a:prstGeom>
        </p:spPr>
      </p:pic>
      <p:sp>
        <p:nvSpPr>
          <p:cNvPr id="51" name="TextBox 50">
            <a:extLst>
              <a:ext uri="{FF2B5EF4-FFF2-40B4-BE49-F238E27FC236}">
                <a16:creationId xmlns:a16="http://schemas.microsoft.com/office/drawing/2014/main" id="{9DD52073-606A-8FFE-CBAC-007A31106212}"/>
              </a:ext>
            </a:extLst>
          </p:cNvPr>
          <p:cNvSpPr txBox="1"/>
          <p:nvPr/>
        </p:nvSpPr>
        <p:spPr>
          <a:xfrm>
            <a:off x="505969" y="561238"/>
            <a:ext cx="11038510" cy="523220"/>
          </a:xfrm>
          <a:prstGeom prst="rect">
            <a:avLst/>
          </a:prstGeom>
        </p:spPr>
        <p:txBody>
          <a:bodyPr vert="horz" lIns="91440" tIns="45720" rIns="91440" bIns="45720" rtlCol="0" anchor="ctr"/>
          <a:lstStyle>
            <a:defPPr>
              <a:defRPr lang="en-US"/>
            </a:defPPr>
            <a:lvl1pPr indent="0">
              <a:buNone/>
              <a:defRPr sz="3600" b="1" i="0">
                <a:latin typeface="Roboto" panose="02000000000000000000" pitchFamily="2" charset="0"/>
                <a:ea typeface="Roboto" panose="02000000000000000000" pitchFamily="2" charset="0"/>
                <a:cs typeface="Roboto" panose="02000000000000000000" pitchFamily="2" charset="0"/>
              </a:defRPr>
            </a:lvl1pPr>
            <a:lvl2pPr indent="0">
              <a:buNone/>
              <a:defRPr sz="2000">
                <a:solidFill>
                  <a:schemeClr val="tx1">
                    <a:tint val="75000"/>
                  </a:schemeClr>
                </a:solidFill>
              </a:defRPr>
            </a:lvl2pPr>
            <a:lvl3pPr indent="0">
              <a:buNone/>
              <a:defRPr>
                <a:solidFill>
                  <a:schemeClr val="tx1">
                    <a:tint val="75000"/>
                  </a:schemeClr>
                </a:solidFill>
              </a:defRPr>
            </a:lvl3pPr>
            <a:lvl4pPr indent="0">
              <a:buNone/>
              <a:defRPr sz="1600">
                <a:solidFill>
                  <a:schemeClr val="tx1">
                    <a:tint val="75000"/>
                  </a:schemeClr>
                </a:solidFill>
              </a:defRPr>
            </a:lvl4pPr>
            <a:lvl5pPr indent="0">
              <a:buNone/>
              <a:defRPr sz="1600">
                <a:solidFill>
                  <a:schemeClr val="tx1">
                    <a:tint val="75000"/>
                  </a:schemeClr>
                </a:solidFill>
              </a:defRPr>
            </a:lvl5pPr>
            <a:lvl6pPr indent="0">
              <a:buNone/>
              <a:defRPr sz="1600">
                <a:solidFill>
                  <a:schemeClr val="tx1">
                    <a:tint val="75000"/>
                  </a:schemeClr>
                </a:solidFill>
              </a:defRPr>
            </a:lvl6pPr>
            <a:lvl7pPr indent="0">
              <a:buNone/>
              <a:defRPr sz="1600">
                <a:solidFill>
                  <a:schemeClr val="tx1">
                    <a:tint val="75000"/>
                  </a:schemeClr>
                </a:solidFill>
              </a:defRPr>
            </a:lvl7pPr>
            <a:lvl8pPr indent="0">
              <a:buNone/>
              <a:defRPr sz="1600">
                <a:solidFill>
                  <a:schemeClr val="tx1">
                    <a:tint val="75000"/>
                  </a:schemeClr>
                </a:solidFill>
              </a:defRPr>
            </a:lvl8pPr>
            <a:lvl9pPr indent="0">
              <a:buNone/>
              <a:defRPr sz="1600">
                <a:solidFill>
                  <a:schemeClr val="tx1">
                    <a:tint val="75000"/>
                  </a:schemeClr>
                </a:solidFill>
              </a:defRPr>
            </a:lvl9pPr>
          </a:lstStyle>
          <a:p>
            <a:r>
              <a:rPr lang="en-US" dirty="0"/>
              <a:t>With whom do we work?</a:t>
            </a:r>
          </a:p>
        </p:txBody>
      </p:sp>
      <p:pic>
        <p:nvPicPr>
          <p:cNvPr id="7" name="Picture 6">
            <a:extLst>
              <a:ext uri="{FF2B5EF4-FFF2-40B4-BE49-F238E27FC236}">
                <a16:creationId xmlns:a16="http://schemas.microsoft.com/office/drawing/2014/main" id="{6273402E-0D07-6A9D-D639-146B57D2F28E}"/>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10" name="Group 9">
            <a:extLst>
              <a:ext uri="{FF2B5EF4-FFF2-40B4-BE49-F238E27FC236}">
                <a16:creationId xmlns:a16="http://schemas.microsoft.com/office/drawing/2014/main" id="{7B59C551-224A-A951-B454-F9ED2EAA896B}"/>
              </a:ext>
            </a:extLst>
          </p:cNvPr>
          <p:cNvGrpSpPr/>
          <p:nvPr/>
        </p:nvGrpSpPr>
        <p:grpSpPr>
          <a:xfrm>
            <a:off x="0" y="6010656"/>
            <a:ext cx="12192000" cy="847344"/>
            <a:chOff x="0" y="6010656"/>
            <a:chExt cx="12192000" cy="847344"/>
          </a:xfrm>
        </p:grpSpPr>
        <p:sp>
          <p:nvSpPr>
            <p:cNvPr id="11" name="Rectangle 11">
              <a:extLst>
                <a:ext uri="{FF2B5EF4-FFF2-40B4-BE49-F238E27FC236}">
                  <a16:creationId xmlns:a16="http://schemas.microsoft.com/office/drawing/2014/main" id="{4D58AC45-785E-6461-9632-9A605F102CD4}"/>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2" name="Picture 11" descr="A picture containing text, font, graphics, logo&#10;&#10;Description automatically generated">
              <a:extLst>
                <a:ext uri="{FF2B5EF4-FFF2-40B4-BE49-F238E27FC236}">
                  <a16:creationId xmlns:a16="http://schemas.microsoft.com/office/drawing/2014/main" id="{0AD70D21-44D9-9E3E-B28A-744DE1057BE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Tree>
    <p:extLst>
      <p:ext uri="{BB962C8B-B14F-4D97-AF65-F5344CB8AC3E}">
        <p14:creationId xmlns:p14="http://schemas.microsoft.com/office/powerpoint/2010/main" val="1230451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8DD9A8-B3B1-9631-A69D-653B39A21D92}"/>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282661" y="913898"/>
            <a:ext cx="6267805" cy="5408116"/>
          </a:xfrm>
          <a:prstGeom prst="rect">
            <a:avLst/>
          </a:prstGeom>
        </p:spPr>
      </p:pic>
      <p:sp>
        <p:nvSpPr>
          <p:cNvPr id="20" name="Rectangle: Rounded Corners 19">
            <a:extLst>
              <a:ext uri="{FF2B5EF4-FFF2-40B4-BE49-F238E27FC236}">
                <a16:creationId xmlns:a16="http://schemas.microsoft.com/office/drawing/2014/main" id="{B0D79FEB-FAA4-8C93-3659-100B22B2692D}"/>
              </a:ext>
            </a:extLst>
          </p:cNvPr>
          <p:cNvSpPr/>
          <p:nvPr/>
        </p:nvSpPr>
        <p:spPr>
          <a:xfrm>
            <a:off x="9707984" y="3221885"/>
            <a:ext cx="2377440" cy="748025"/>
          </a:xfrm>
          <a:prstGeom prst="roundRect">
            <a:avLst/>
          </a:prstGeom>
          <a:solidFill>
            <a:srgbClr val="6B6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CDE1595-439F-CBA2-2E34-8CD35153EB08}"/>
              </a:ext>
            </a:extLst>
          </p:cNvPr>
          <p:cNvSpPr txBox="1"/>
          <p:nvPr/>
        </p:nvSpPr>
        <p:spPr>
          <a:xfrm>
            <a:off x="9799424" y="3337696"/>
            <a:ext cx="2065048" cy="541046"/>
          </a:xfrm>
          <a:prstGeom prst="rect">
            <a:avLst/>
          </a:prstGeom>
          <a:noFill/>
        </p:spPr>
        <p:txBody>
          <a:bodyPr wrap="square" rtlCol="0">
            <a:spAutoFit/>
          </a:bodyPr>
          <a:lstStyle/>
          <a:p>
            <a:pPr algn="ctr">
              <a:lnSpc>
                <a:spcPct val="80000"/>
              </a:lnSpc>
            </a:pPr>
            <a:r>
              <a:rPr lang="en-US">
                <a:solidFill>
                  <a:schemeClr val="bg1"/>
                </a:solidFill>
              </a:rPr>
              <a:t>Eco-labeling project in Cambodia</a:t>
            </a:r>
          </a:p>
        </p:txBody>
      </p:sp>
      <p:sp>
        <p:nvSpPr>
          <p:cNvPr id="22" name="Rectangle: Rounded Corners 21">
            <a:extLst>
              <a:ext uri="{FF2B5EF4-FFF2-40B4-BE49-F238E27FC236}">
                <a16:creationId xmlns:a16="http://schemas.microsoft.com/office/drawing/2014/main" id="{352FED70-6E3E-C8D3-7BD4-00D4D102A737}"/>
              </a:ext>
            </a:extLst>
          </p:cNvPr>
          <p:cNvSpPr/>
          <p:nvPr/>
        </p:nvSpPr>
        <p:spPr>
          <a:xfrm>
            <a:off x="270891" y="1408020"/>
            <a:ext cx="2898648" cy="637086"/>
          </a:xfrm>
          <a:prstGeom prst="roundRect">
            <a:avLst>
              <a:gd name="adj" fmla="val 10149"/>
            </a:avLst>
          </a:prstGeom>
          <a:solidFill>
            <a:srgbClr val="E39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7B0B857-BE9F-C2D3-437B-2F9C63B3816D}"/>
              </a:ext>
            </a:extLst>
          </p:cNvPr>
          <p:cNvSpPr txBox="1"/>
          <p:nvPr/>
        </p:nvSpPr>
        <p:spPr>
          <a:xfrm>
            <a:off x="620405" y="1501364"/>
            <a:ext cx="2156488" cy="541046"/>
          </a:xfrm>
          <a:prstGeom prst="rect">
            <a:avLst/>
          </a:prstGeom>
          <a:noFill/>
        </p:spPr>
        <p:txBody>
          <a:bodyPr wrap="square" rtlCol="0">
            <a:spAutoFit/>
          </a:bodyPr>
          <a:lstStyle/>
          <a:p>
            <a:pPr algn="ctr">
              <a:lnSpc>
                <a:spcPct val="80000"/>
              </a:lnSpc>
            </a:pPr>
            <a:r>
              <a:rPr lang="en-US">
                <a:solidFill>
                  <a:schemeClr val="bg1"/>
                </a:solidFill>
              </a:rPr>
              <a:t>Waste management project in Kyrgyzstan</a:t>
            </a:r>
          </a:p>
        </p:txBody>
      </p:sp>
      <p:sp>
        <p:nvSpPr>
          <p:cNvPr id="24" name="Rectangle: Rounded Corners 23">
            <a:extLst>
              <a:ext uri="{FF2B5EF4-FFF2-40B4-BE49-F238E27FC236}">
                <a16:creationId xmlns:a16="http://schemas.microsoft.com/office/drawing/2014/main" id="{C6FB33AD-D663-9998-C717-438ED73FC1AF}"/>
              </a:ext>
            </a:extLst>
          </p:cNvPr>
          <p:cNvSpPr/>
          <p:nvPr/>
        </p:nvSpPr>
        <p:spPr>
          <a:xfrm>
            <a:off x="9674903" y="285946"/>
            <a:ext cx="2377440" cy="1013570"/>
          </a:xfrm>
          <a:prstGeom prst="roundRect">
            <a:avLst>
              <a:gd name="adj" fmla="val 9589"/>
            </a:avLst>
          </a:prstGeom>
          <a:solidFill>
            <a:srgbClr val="44B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047D7DD-59BE-B75D-69D4-E8D6C7E57E6F}"/>
              </a:ext>
            </a:extLst>
          </p:cNvPr>
          <p:cNvSpPr txBox="1"/>
          <p:nvPr/>
        </p:nvSpPr>
        <p:spPr>
          <a:xfrm>
            <a:off x="9674903" y="354320"/>
            <a:ext cx="2323157" cy="984244"/>
          </a:xfrm>
          <a:prstGeom prst="rect">
            <a:avLst/>
          </a:prstGeom>
          <a:noFill/>
        </p:spPr>
        <p:txBody>
          <a:bodyPr wrap="square" rtlCol="0">
            <a:spAutoFit/>
          </a:bodyPr>
          <a:lstStyle/>
          <a:p>
            <a:pPr algn="ctr">
              <a:lnSpc>
                <a:spcPct val="80000"/>
              </a:lnSpc>
            </a:pPr>
            <a:r>
              <a:rPr lang="en-US" dirty="0">
                <a:solidFill>
                  <a:schemeClr val="bg1"/>
                </a:solidFill>
              </a:rPr>
              <a:t>Cities climate action in China, India, Indonesia, Philippines, and Thailand </a:t>
            </a:r>
          </a:p>
        </p:txBody>
      </p:sp>
      <p:sp>
        <p:nvSpPr>
          <p:cNvPr id="26" name="Rectangle: Rounded Corners 25">
            <a:extLst>
              <a:ext uri="{FF2B5EF4-FFF2-40B4-BE49-F238E27FC236}">
                <a16:creationId xmlns:a16="http://schemas.microsoft.com/office/drawing/2014/main" id="{FAD7E6A6-3DCA-873A-C92C-09D21E3166F9}"/>
              </a:ext>
            </a:extLst>
          </p:cNvPr>
          <p:cNvSpPr/>
          <p:nvPr/>
        </p:nvSpPr>
        <p:spPr>
          <a:xfrm>
            <a:off x="270891" y="4467721"/>
            <a:ext cx="2898648" cy="816445"/>
          </a:xfrm>
          <a:prstGeom prst="roundRect">
            <a:avLst>
              <a:gd name="adj" fmla="val 9589"/>
            </a:avLst>
          </a:prstGeom>
          <a:solidFill>
            <a:srgbClr val="97A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AA790D1-C8AB-2B54-013E-C2B7F85ECEBB}"/>
              </a:ext>
            </a:extLst>
          </p:cNvPr>
          <p:cNvSpPr txBox="1"/>
          <p:nvPr/>
        </p:nvSpPr>
        <p:spPr>
          <a:xfrm>
            <a:off x="346394" y="4479382"/>
            <a:ext cx="2747641" cy="762645"/>
          </a:xfrm>
          <a:prstGeom prst="rect">
            <a:avLst/>
          </a:prstGeom>
          <a:noFill/>
        </p:spPr>
        <p:txBody>
          <a:bodyPr wrap="square" rtlCol="0">
            <a:spAutoFit/>
          </a:bodyPr>
          <a:lstStyle/>
          <a:p>
            <a:pPr algn="ctr">
              <a:lnSpc>
                <a:spcPct val="80000"/>
              </a:lnSpc>
            </a:pPr>
            <a:r>
              <a:rPr lang="en-US">
                <a:solidFill>
                  <a:schemeClr val="bg1"/>
                </a:solidFill>
              </a:rPr>
              <a:t>Supporting environmental rights strengthening in ASEAN countries</a:t>
            </a:r>
          </a:p>
        </p:txBody>
      </p:sp>
      <p:sp>
        <p:nvSpPr>
          <p:cNvPr id="28" name="Rectangle: Rounded Corners 27">
            <a:extLst>
              <a:ext uri="{FF2B5EF4-FFF2-40B4-BE49-F238E27FC236}">
                <a16:creationId xmlns:a16="http://schemas.microsoft.com/office/drawing/2014/main" id="{93200CF4-6177-7048-3E7B-A97448C1CCD4}"/>
              </a:ext>
            </a:extLst>
          </p:cNvPr>
          <p:cNvSpPr/>
          <p:nvPr/>
        </p:nvSpPr>
        <p:spPr>
          <a:xfrm>
            <a:off x="9684335" y="4034571"/>
            <a:ext cx="2377440" cy="748025"/>
          </a:xfrm>
          <a:prstGeom prst="roundRect">
            <a:avLst/>
          </a:prstGeom>
          <a:solidFill>
            <a:srgbClr val="A38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CB9A5E9-F80C-B20E-9AB3-8272001C6277}"/>
              </a:ext>
            </a:extLst>
          </p:cNvPr>
          <p:cNvSpPr txBox="1"/>
          <p:nvPr/>
        </p:nvSpPr>
        <p:spPr>
          <a:xfrm>
            <a:off x="9743156" y="4052509"/>
            <a:ext cx="2177953" cy="762645"/>
          </a:xfrm>
          <a:prstGeom prst="rect">
            <a:avLst/>
          </a:prstGeom>
          <a:noFill/>
        </p:spPr>
        <p:txBody>
          <a:bodyPr wrap="square" rtlCol="0">
            <a:spAutoFit/>
          </a:bodyPr>
          <a:lstStyle/>
          <a:p>
            <a:pPr algn="ctr">
              <a:lnSpc>
                <a:spcPct val="80000"/>
              </a:lnSpc>
            </a:pPr>
            <a:r>
              <a:rPr lang="en-US" dirty="0">
                <a:solidFill>
                  <a:schemeClr val="bg1"/>
                </a:solidFill>
              </a:rPr>
              <a:t>SDG 14 Accelerator  in Samoa and other SIDS</a:t>
            </a:r>
          </a:p>
        </p:txBody>
      </p:sp>
      <p:sp>
        <p:nvSpPr>
          <p:cNvPr id="30" name="Rectangle: Rounded Corners 29">
            <a:extLst>
              <a:ext uri="{FF2B5EF4-FFF2-40B4-BE49-F238E27FC236}">
                <a16:creationId xmlns:a16="http://schemas.microsoft.com/office/drawing/2014/main" id="{260E86BE-7151-8A4A-2D71-F5ABF569FFB6}"/>
              </a:ext>
            </a:extLst>
          </p:cNvPr>
          <p:cNvSpPr/>
          <p:nvPr/>
        </p:nvSpPr>
        <p:spPr>
          <a:xfrm>
            <a:off x="270891" y="3708007"/>
            <a:ext cx="2898648" cy="697198"/>
          </a:xfrm>
          <a:prstGeom prst="roundRect">
            <a:avLst>
              <a:gd name="adj" fmla="val 8470"/>
            </a:avLst>
          </a:prstGeom>
          <a:solidFill>
            <a:srgbClr val="A29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396C54B-2B07-A7CF-6887-A72FE8E8200C}"/>
              </a:ext>
            </a:extLst>
          </p:cNvPr>
          <p:cNvSpPr txBox="1"/>
          <p:nvPr/>
        </p:nvSpPr>
        <p:spPr>
          <a:xfrm>
            <a:off x="359435" y="3802349"/>
            <a:ext cx="2578918" cy="541046"/>
          </a:xfrm>
          <a:prstGeom prst="rect">
            <a:avLst/>
          </a:prstGeom>
          <a:noFill/>
        </p:spPr>
        <p:txBody>
          <a:bodyPr wrap="square" rtlCol="0">
            <a:spAutoFit/>
          </a:bodyPr>
          <a:lstStyle/>
          <a:p>
            <a:pPr algn="ctr">
              <a:lnSpc>
                <a:spcPct val="80000"/>
              </a:lnSpc>
            </a:pPr>
            <a:r>
              <a:rPr lang="en-US">
                <a:solidFill>
                  <a:schemeClr val="bg1"/>
                </a:solidFill>
              </a:rPr>
              <a:t>Tackling industrial water pollution in Bangladesh</a:t>
            </a:r>
          </a:p>
        </p:txBody>
      </p:sp>
      <p:sp>
        <p:nvSpPr>
          <p:cNvPr id="32" name="TextBox 31">
            <a:extLst>
              <a:ext uri="{FF2B5EF4-FFF2-40B4-BE49-F238E27FC236}">
                <a16:creationId xmlns:a16="http://schemas.microsoft.com/office/drawing/2014/main" id="{88A1851A-283E-6E54-4654-A1547782E5FA}"/>
              </a:ext>
            </a:extLst>
          </p:cNvPr>
          <p:cNvSpPr txBox="1"/>
          <p:nvPr/>
        </p:nvSpPr>
        <p:spPr>
          <a:xfrm>
            <a:off x="489840" y="941229"/>
            <a:ext cx="1916964" cy="338554"/>
          </a:xfrm>
          <a:prstGeom prst="rect">
            <a:avLst/>
          </a:prstGeom>
          <a:noFill/>
        </p:spPr>
        <p:txBody>
          <a:bodyPr wrap="square" rtlCol="0">
            <a:spAutoFit/>
          </a:bodyPr>
          <a:lstStyle/>
          <a:p>
            <a:pPr marL="0" marR="0" indent="0" algn="l">
              <a:spcBef>
                <a:spcPts val="0"/>
              </a:spcBef>
              <a:spcAft>
                <a:spcPts val="1000"/>
              </a:spcAft>
            </a:pPr>
            <a:r>
              <a:rPr lang="en-US" sz="1600" kern="1400">
                <a:solidFill>
                  <a:schemeClr val="bg2">
                    <a:lumMod val="10000"/>
                  </a:schemeClr>
                </a:solidFill>
                <a:latin typeface="Roboto" panose="02000000000000000000" pitchFamily="2" charset="0"/>
              </a:rPr>
              <a:t>Some examples</a:t>
            </a:r>
            <a:endParaRPr lang="en-US" sz="1600">
              <a:solidFill>
                <a:schemeClr val="bg2">
                  <a:lumMod val="10000"/>
                </a:schemeClr>
              </a:solidFill>
            </a:endParaRPr>
          </a:p>
        </p:txBody>
      </p:sp>
      <p:sp>
        <p:nvSpPr>
          <p:cNvPr id="33" name="Rectangle: Rounded Corners 32">
            <a:extLst>
              <a:ext uri="{FF2B5EF4-FFF2-40B4-BE49-F238E27FC236}">
                <a16:creationId xmlns:a16="http://schemas.microsoft.com/office/drawing/2014/main" id="{16BB8983-D0A8-1484-EE42-8F50C6482A33}"/>
              </a:ext>
            </a:extLst>
          </p:cNvPr>
          <p:cNvSpPr/>
          <p:nvPr/>
        </p:nvSpPr>
        <p:spPr>
          <a:xfrm>
            <a:off x="9684334" y="2281346"/>
            <a:ext cx="2377440" cy="876416"/>
          </a:xfrm>
          <a:prstGeom prst="roundRect">
            <a:avLst/>
          </a:prstGeom>
          <a:solidFill>
            <a:srgbClr val="679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C28DFD0-6A0A-C44E-DCB8-D3AE6175F6F0}"/>
              </a:ext>
            </a:extLst>
          </p:cNvPr>
          <p:cNvSpPr txBox="1"/>
          <p:nvPr/>
        </p:nvSpPr>
        <p:spPr>
          <a:xfrm>
            <a:off x="9719504" y="2369020"/>
            <a:ext cx="2353790" cy="762645"/>
          </a:xfrm>
          <a:prstGeom prst="rect">
            <a:avLst/>
          </a:prstGeom>
          <a:noFill/>
        </p:spPr>
        <p:txBody>
          <a:bodyPr wrap="square" rtlCol="0">
            <a:spAutoFit/>
          </a:bodyPr>
          <a:lstStyle/>
          <a:p>
            <a:pPr algn="ctr">
              <a:lnSpc>
                <a:spcPct val="80000"/>
              </a:lnSpc>
            </a:pPr>
            <a:r>
              <a:rPr lang="en-US" dirty="0">
                <a:solidFill>
                  <a:schemeClr val="bg1"/>
                </a:solidFill>
              </a:rPr>
              <a:t>Supporting environment strategy of Bhutan</a:t>
            </a:r>
          </a:p>
        </p:txBody>
      </p:sp>
      <p:sp>
        <p:nvSpPr>
          <p:cNvPr id="36" name="TextBox 35">
            <a:extLst>
              <a:ext uri="{FF2B5EF4-FFF2-40B4-BE49-F238E27FC236}">
                <a16:creationId xmlns:a16="http://schemas.microsoft.com/office/drawing/2014/main" id="{1295B660-219A-9F9C-7497-5D8F0DE1015D}"/>
              </a:ext>
            </a:extLst>
          </p:cNvPr>
          <p:cNvSpPr txBox="1"/>
          <p:nvPr/>
        </p:nvSpPr>
        <p:spPr>
          <a:xfrm>
            <a:off x="9674903" y="4844738"/>
            <a:ext cx="2377440" cy="1334124"/>
          </a:xfrm>
          <a:prstGeom prst="roundRect">
            <a:avLst>
              <a:gd name="adj" fmla="val 9884"/>
            </a:avLst>
          </a:prstGeom>
          <a:solidFill>
            <a:srgbClr val="BC978E"/>
          </a:solidFill>
        </p:spPr>
        <p:txBody>
          <a:bodyPr wrap="square" rtlCol="0">
            <a:spAutoFit/>
          </a:bodyPr>
          <a:lstStyle/>
          <a:p>
            <a:pPr algn="ctr">
              <a:lnSpc>
                <a:spcPct val="80000"/>
              </a:lnSpc>
            </a:pPr>
            <a:r>
              <a:rPr lang="en-US" dirty="0">
                <a:solidFill>
                  <a:schemeClr val="bg1"/>
                </a:solidFill>
              </a:rPr>
              <a:t>Supporting voluntary local reviews in Australia, Japan, Indonesia, Malaysia, Thailand, and others</a:t>
            </a:r>
          </a:p>
        </p:txBody>
      </p:sp>
      <p:sp>
        <p:nvSpPr>
          <p:cNvPr id="37" name="Rectangle: Rounded Corners 36">
            <a:extLst>
              <a:ext uri="{FF2B5EF4-FFF2-40B4-BE49-F238E27FC236}">
                <a16:creationId xmlns:a16="http://schemas.microsoft.com/office/drawing/2014/main" id="{F72C8DC0-A91D-11F2-1552-090C306D9AA1}"/>
              </a:ext>
            </a:extLst>
          </p:cNvPr>
          <p:cNvSpPr/>
          <p:nvPr/>
        </p:nvSpPr>
        <p:spPr>
          <a:xfrm>
            <a:off x="9661620" y="1355744"/>
            <a:ext cx="2377440" cy="876416"/>
          </a:xfrm>
          <a:prstGeom prst="roundRect">
            <a:avLst/>
          </a:prstGeom>
          <a:solidFill>
            <a:srgbClr val="66B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8187C8E-4B5C-57FD-1972-EE2D8B1EC73C}"/>
              </a:ext>
            </a:extLst>
          </p:cNvPr>
          <p:cNvSpPr txBox="1"/>
          <p:nvPr/>
        </p:nvSpPr>
        <p:spPr>
          <a:xfrm>
            <a:off x="9639192" y="1443418"/>
            <a:ext cx="2339368" cy="762645"/>
          </a:xfrm>
          <a:prstGeom prst="rect">
            <a:avLst/>
          </a:prstGeom>
          <a:noFill/>
        </p:spPr>
        <p:txBody>
          <a:bodyPr wrap="square" rtlCol="0">
            <a:spAutoFit/>
          </a:bodyPr>
          <a:lstStyle/>
          <a:p>
            <a:pPr algn="ctr">
              <a:lnSpc>
                <a:spcPct val="80000"/>
              </a:lnSpc>
            </a:pPr>
            <a:r>
              <a:rPr lang="en-US">
                <a:solidFill>
                  <a:schemeClr val="bg1"/>
                </a:solidFill>
              </a:rPr>
              <a:t>Air pollution projects in Indonesia, Maldives, and Thailand</a:t>
            </a:r>
          </a:p>
        </p:txBody>
      </p:sp>
      <p:sp>
        <p:nvSpPr>
          <p:cNvPr id="39" name="Rectangle: Rounded Corners 38">
            <a:extLst>
              <a:ext uri="{FF2B5EF4-FFF2-40B4-BE49-F238E27FC236}">
                <a16:creationId xmlns:a16="http://schemas.microsoft.com/office/drawing/2014/main" id="{BEE8E190-46A4-5FA7-722F-BB5A48DD4C5B}"/>
              </a:ext>
            </a:extLst>
          </p:cNvPr>
          <p:cNvSpPr/>
          <p:nvPr/>
        </p:nvSpPr>
        <p:spPr>
          <a:xfrm>
            <a:off x="270891" y="5388448"/>
            <a:ext cx="2898648" cy="876416"/>
          </a:xfrm>
          <a:prstGeom prst="roundRect">
            <a:avLst>
              <a:gd name="adj" fmla="val 6886"/>
            </a:avLst>
          </a:prstGeom>
          <a:solidFill>
            <a:srgbClr val="507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338B8A4-B1E0-6BD6-8640-4726253FA3A6}"/>
              </a:ext>
            </a:extLst>
          </p:cNvPr>
          <p:cNvSpPr txBox="1"/>
          <p:nvPr/>
        </p:nvSpPr>
        <p:spPr>
          <a:xfrm>
            <a:off x="284705" y="5463633"/>
            <a:ext cx="2955678" cy="762645"/>
          </a:xfrm>
          <a:prstGeom prst="rect">
            <a:avLst/>
          </a:prstGeom>
          <a:noFill/>
        </p:spPr>
        <p:txBody>
          <a:bodyPr wrap="square" rtlCol="0">
            <a:spAutoFit/>
          </a:bodyPr>
          <a:lstStyle/>
          <a:p>
            <a:pPr algn="ctr">
              <a:lnSpc>
                <a:spcPct val="80000"/>
              </a:lnSpc>
            </a:pPr>
            <a:r>
              <a:rPr lang="en-US">
                <a:solidFill>
                  <a:schemeClr val="bg1"/>
                </a:solidFill>
              </a:rPr>
              <a:t>Supporting agroecology transitions in Cambodia, Lao PDR, Thailand and Viet Nam </a:t>
            </a:r>
          </a:p>
        </p:txBody>
      </p:sp>
      <p:sp>
        <p:nvSpPr>
          <p:cNvPr id="41" name="Rectangle: Rounded Corners 40">
            <a:extLst>
              <a:ext uri="{FF2B5EF4-FFF2-40B4-BE49-F238E27FC236}">
                <a16:creationId xmlns:a16="http://schemas.microsoft.com/office/drawing/2014/main" id="{B3EBD19B-BBE4-BD9F-18FB-7FE7BA0E8783}"/>
              </a:ext>
            </a:extLst>
          </p:cNvPr>
          <p:cNvSpPr/>
          <p:nvPr/>
        </p:nvSpPr>
        <p:spPr>
          <a:xfrm>
            <a:off x="270891" y="2823600"/>
            <a:ext cx="2898648" cy="818314"/>
          </a:xfrm>
          <a:prstGeom prst="roundRect">
            <a:avLst>
              <a:gd name="adj" fmla="val 9683"/>
            </a:avLst>
          </a:prstGeom>
          <a:solidFill>
            <a:srgbClr val="BCB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FEA4AF-7D88-1E1D-ED31-5D2C3490F3D2}"/>
              </a:ext>
            </a:extLst>
          </p:cNvPr>
          <p:cNvSpPr txBox="1"/>
          <p:nvPr/>
        </p:nvSpPr>
        <p:spPr>
          <a:xfrm>
            <a:off x="260782" y="2863020"/>
            <a:ext cx="2833254" cy="762645"/>
          </a:xfrm>
          <a:prstGeom prst="rect">
            <a:avLst/>
          </a:prstGeom>
          <a:noFill/>
        </p:spPr>
        <p:txBody>
          <a:bodyPr wrap="square" rtlCol="0">
            <a:spAutoFit/>
          </a:bodyPr>
          <a:lstStyle/>
          <a:p>
            <a:pPr algn="ctr">
              <a:lnSpc>
                <a:spcPct val="80000"/>
              </a:lnSpc>
            </a:pPr>
            <a:r>
              <a:rPr lang="en-US">
                <a:solidFill>
                  <a:schemeClr val="bg1"/>
                </a:solidFill>
              </a:rPr>
              <a:t>Sustainable food-energy-water management in Uzbekistan and Kazakhstan </a:t>
            </a:r>
          </a:p>
        </p:txBody>
      </p:sp>
      <p:sp>
        <p:nvSpPr>
          <p:cNvPr id="43" name="Rectangle: Rounded Corners 42">
            <a:extLst>
              <a:ext uri="{FF2B5EF4-FFF2-40B4-BE49-F238E27FC236}">
                <a16:creationId xmlns:a16="http://schemas.microsoft.com/office/drawing/2014/main" id="{11472A68-AF48-A5D5-5C64-DD386CCB093D}"/>
              </a:ext>
            </a:extLst>
          </p:cNvPr>
          <p:cNvSpPr/>
          <p:nvPr/>
        </p:nvSpPr>
        <p:spPr>
          <a:xfrm>
            <a:off x="270891" y="2114022"/>
            <a:ext cx="2898648" cy="628720"/>
          </a:xfrm>
          <a:prstGeom prst="roundRect">
            <a:avLst>
              <a:gd name="adj" fmla="val 6971"/>
            </a:avLst>
          </a:prstGeom>
          <a:solidFill>
            <a:srgbClr val="F7A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B3FD7AD-51D3-1C46-8991-5A98D0B471DD}"/>
              </a:ext>
            </a:extLst>
          </p:cNvPr>
          <p:cNvSpPr txBox="1"/>
          <p:nvPr/>
        </p:nvSpPr>
        <p:spPr>
          <a:xfrm>
            <a:off x="59093" y="2201696"/>
            <a:ext cx="3321736" cy="541046"/>
          </a:xfrm>
          <a:prstGeom prst="rect">
            <a:avLst/>
          </a:prstGeom>
          <a:noFill/>
        </p:spPr>
        <p:txBody>
          <a:bodyPr wrap="square" rtlCol="0">
            <a:spAutoFit/>
          </a:bodyPr>
          <a:lstStyle/>
          <a:p>
            <a:pPr algn="ctr">
              <a:lnSpc>
                <a:spcPct val="80000"/>
              </a:lnSpc>
            </a:pPr>
            <a:r>
              <a:rPr lang="en-US" dirty="0">
                <a:solidFill>
                  <a:schemeClr val="bg1"/>
                </a:solidFill>
              </a:rPr>
              <a:t>GHG emission inventories in Central Asia </a:t>
            </a:r>
          </a:p>
        </p:txBody>
      </p:sp>
      <p:sp>
        <p:nvSpPr>
          <p:cNvPr id="45" name="TextBox 44">
            <a:extLst>
              <a:ext uri="{FF2B5EF4-FFF2-40B4-BE49-F238E27FC236}">
                <a16:creationId xmlns:a16="http://schemas.microsoft.com/office/drawing/2014/main" id="{C6F73B3B-34EA-0802-5C13-9EDFD4DD80F7}"/>
              </a:ext>
            </a:extLst>
          </p:cNvPr>
          <p:cNvSpPr txBox="1"/>
          <p:nvPr/>
        </p:nvSpPr>
        <p:spPr>
          <a:xfrm>
            <a:off x="494880" y="390678"/>
            <a:ext cx="11038510" cy="523220"/>
          </a:xfrm>
          <a:prstGeom prst="rect">
            <a:avLst/>
          </a:prstGeom>
        </p:spPr>
        <p:txBody>
          <a:bodyPr vert="horz" lIns="91440" tIns="45720" rIns="91440" bIns="45720" rtlCol="0" anchor="ctr"/>
          <a:lstStyle>
            <a:defPPr>
              <a:defRPr lang="en-US"/>
            </a:defPPr>
            <a:lvl1pPr indent="0">
              <a:buNone/>
              <a:defRPr sz="3600" b="1" i="0">
                <a:latin typeface="Roboto" panose="02000000000000000000" pitchFamily="2" charset="0"/>
                <a:ea typeface="Roboto" panose="02000000000000000000" pitchFamily="2" charset="0"/>
                <a:cs typeface="Roboto" panose="02000000000000000000" pitchFamily="2" charset="0"/>
              </a:defRPr>
            </a:lvl1pPr>
            <a:lvl2pPr indent="0">
              <a:buNone/>
              <a:defRPr sz="2000">
                <a:solidFill>
                  <a:schemeClr val="tx1">
                    <a:tint val="75000"/>
                  </a:schemeClr>
                </a:solidFill>
              </a:defRPr>
            </a:lvl2pPr>
            <a:lvl3pPr indent="0">
              <a:buNone/>
              <a:defRPr>
                <a:solidFill>
                  <a:schemeClr val="tx1">
                    <a:tint val="75000"/>
                  </a:schemeClr>
                </a:solidFill>
              </a:defRPr>
            </a:lvl3pPr>
            <a:lvl4pPr indent="0">
              <a:buNone/>
              <a:defRPr sz="1600">
                <a:solidFill>
                  <a:schemeClr val="tx1">
                    <a:tint val="75000"/>
                  </a:schemeClr>
                </a:solidFill>
              </a:defRPr>
            </a:lvl4pPr>
            <a:lvl5pPr indent="0">
              <a:buNone/>
              <a:defRPr sz="1600">
                <a:solidFill>
                  <a:schemeClr val="tx1">
                    <a:tint val="75000"/>
                  </a:schemeClr>
                </a:solidFill>
              </a:defRPr>
            </a:lvl5pPr>
            <a:lvl6pPr indent="0">
              <a:buNone/>
              <a:defRPr sz="1600">
                <a:solidFill>
                  <a:schemeClr val="tx1">
                    <a:tint val="75000"/>
                  </a:schemeClr>
                </a:solidFill>
              </a:defRPr>
            </a:lvl6pPr>
            <a:lvl7pPr indent="0">
              <a:buNone/>
              <a:defRPr sz="1600">
                <a:solidFill>
                  <a:schemeClr val="tx1">
                    <a:tint val="75000"/>
                  </a:schemeClr>
                </a:solidFill>
              </a:defRPr>
            </a:lvl7pPr>
            <a:lvl8pPr indent="0">
              <a:buNone/>
              <a:defRPr sz="1600">
                <a:solidFill>
                  <a:schemeClr val="tx1">
                    <a:tint val="75000"/>
                  </a:schemeClr>
                </a:solidFill>
              </a:defRPr>
            </a:lvl8pPr>
            <a:lvl9pPr indent="0">
              <a:buNone/>
              <a:defRPr sz="1600">
                <a:solidFill>
                  <a:schemeClr val="tx1">
                    <a:tint val="75000"/>
                  </a:schemeClr>
                </a:solidFill>
              </a:defRPr>
            </a:lvl9pPr>
          </a:lstStyle>
          <a:p>
            <a:r>
              <a:rPr lang="en-US" dirty="0"/>
              <a:t>Where do we work?</a:t>
            </a:r>
          </a:p>
        </p:txBody>
      </p:sp>
      <p:pic>
        <p:nvPicPr>
          <p:cNvPr id="46" name="Graphic 45" descr="Marker with solid fill">
            <a:extLst>
              <a:ext uri="{FF2B5EF4-FFF2-40B4-BE49-F238E27FC236}">
                <a16:creationId xmlns:a16="http://schemas.microsoft.com/office/drawing/2014/main" id="{250E2EC8-296E-AAC4-3DFF-EC87D4195E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8156" y="2273770"/>
            <a:ext cx="274320" cy="274320"/>
          </a:xfrm>
          <a:prstGeom prst="rect">
            <a:avLst/>
          </a:prstGeom>
        </p:spPr>
      </p:pic>
      <p:pic>
        <p:nvPicPr>
          <p:cNvPr id="47" name="Graphic 46" descr="Marker with solid fill">
            <a:extLst>
              <a:ext uri="{FF2B5EF4-FFF2-40B4-BE49-F238E27FC236}">
                <a16:creationId xmlns:a16="http://schemas.microsoft.com/office/drawing/2014/main" id="{13E23B01-C3E6-6A18-BE43-4CF7CDAC60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1013" y="1771887"/>
            <a:ext cx="274320" cy="274320"/>
          </a:xfrm>
          <a:prstGeom prst="rect">
            <a:avLst/>
          </a:prstGeom>
        </p:spPr>
      </p:pic>
      <p:pic>
        <p:nvPicPr>
          <p:cNvPr id="48" name="Graphic 47" descr="Marker with solid fill">
            <a:extLst>
              <a:ext uri="{FF2B5EF4-FFF2-40B4-BE49-F238E27FC236}">
                <a16:creationId xmlns:a16="http://schemas.microsoft.com/office/drawing/2014/main" id="{8AD9CE23-A905-761C-7B5B-F04AB18357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75203" y="1713945"/>
            <a:ext cx="274320" cy="274320"/>
          </a:xfrm>
          <a:prstGeom prst="rect">
            <a:avLst/>
          </a:prstGeom>
        </p:spPr>
      </p:pic>
      <p:pic>
        <p:nvPicPr>
          <p:cNvPr id="49" name="Graphic 48" descr="Marker with solid fill">
            <a:extLst>
              <a:ext uri="{FF2B5EF4-FFF2-40B4-BE49-F238E27FC236}">
                <a16:creationId xmlns:a16="http://schemas.microsoft.com/office/drawing/2014/main" id="{CCA98319-5B19-7911-AE77-9EC68F4856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25193" y="2040101"/>
            <a:ext cx="274320" cy="274320"/>
          </a:xfrm>
          <a:prstGeom prst="rect">
            <a:avLst/>
          </a:prstGeom>
        </p:spPr>
      </p:pic>
      <p:pic>
        <p:nvPicPr>
          <p:cNvPr id="50" name="Graphic 49" descr="Marker with solid fill">
            <a:extLst>
              <a:ext uri="{FF2B5EF4-FFF2-40B4-BE49-F238E27FC236}">
                <a16:creationId xmlns:a16="http://schemas.microsoft.com/office/drawing/2014/main" id="{E0BB34EF-0F34-279C-33BB-75E147016D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0130" y="3036415"/>
            <a:ext cx="274320" cy="274320"/>
          </a:xfrm>
          <a:prstGeom prst="rect">
            <a:avLst/>
          </a:prstGeom>
        </p:spPr>
      </p:pic>
      <p:pic>
        <p:nvPicPr>
          <p:cNvPr id="51" name="Graphic 50" descr="Marker with solid fill">
            <a:extLst>
              <a:ext uri="{FF2B5EF4-FFF2-40B4-BE49-F238E27FC236}">
                <a16:creationId xmlns:a16="http://schemas.microsoft.com/office/drawing/2014/main" id="{98A229D7-574D-2A3D-CDA5-E66FB2E618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50415" y="3356746"/>
            <a:ext cx="274320" cy="274320"/>
          </a:xfrm>
          <a:prstGeom prst="rect">
            <a:avLst/>
          </a:prstGeom>
        </p:spPr>
      </p:pic>
      <p:pic>
        <p:nvPicPr>
          <p:cNvPr id="52" name="Graphic 51" descr="Marker with solid fill">
            <a:extLst>
              <a:ext uri="{FF2B5EF4-FFF2-40B4-BE49-F238E27FC236}">
                <a16:creationId xmlns:a16="http://schemas.microsoft.com/office/drawing/2014/main" id="{83A252C3-0F28-23DA-8F51-67F3D5F0D7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38916" y="3585346"/>
            <a:ext cx="274320" cy="274320"/>
          </a:xfrm>
          <a:prstGeom prst="rect">
            <a:avLst/>
          </a:prstGeom>
        </p:spPr>
      </p:pic>
      <p:pic>
        <p:nvPicPr>
          <p:cNvPr id="53" name="Graphic 52" descr="Marker with solid fill">
            <a:extLst>
              <a:ext uri="{FF2B5EF4-FFF2-40B4-BE49-F238E27FC236}">
                <a16:creationId xmlns:a16="http://schemas.microsoft.com/office/drawing/2014/main" id="{C1698057-F781-9BE9-FF6D-D201064EFC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25794" y="3471046"/>
            <a:ext cx="274320" cy="274320"/>
          </a:xfrm>
          <a:prstGeom prst="rect">
            <a:avLst/>
          </a:prstGeom>
        </p:spPr>
      </p:pic>
      <p:pic>
        <p:nvPicPr>
          <p:cNvPr id="54" name="Graphic 53" descr="Marker with solid fill">
            <a:extLst>
              <a:ext uri="{FF2B5EF4-FFF2-40B4-BE49-F238E27FC236}">
                <a16:creationId xmlns:a16="http://schemas.microsoft.com/office/drawing/2014/main" id="{46179409-B9C6-2095-D164-392B7FC3202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64507" y="3464812"/>
            <a:ext cx="274320" cy="274320"/>
          </a:xfrm>
          <a:prstGeom prst="rect">
            <a:avLst/>
          </a:prstGeom>
        </p:spPr>
      </p:pic>
      <p:pic>
        <p:nvPicPr>
          <p:cNvPr id="55" name="Graphic 54" descr="Marker with solid fill">
            <a:extLst>
              <a:ext uri="{FF2B5EF4-FFF2-40B4-BE49-F238E27FC236}">
                <a16:creationId xmlns:a16="http://schemas.microsoft.com/office/drawing/2014/main" id="{C5FE087C-748A-2E3D-11A4-37ADAE92AA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21815" y="2268701"/>
            <a:ext cx="274320" cy="274320"/>
          </a:xfrm>
          <a:prstGeom prst="rect">
            <a:avLst/>
          </a:prstGeom>
        </p:spPr>
      </p:pic>
      <p:pic>
        <p:nvPicPr>
          <p:cNvPr id="56" name="Graphic 55" descr="Marker with solid fill">
            <a:extLst>
              <a:ext uri="{FF2B5EF4-FFF2-40B4-BE49-F238E27FC236}">
                <a16:creationId xmlns:a16="http://schemas.microsoft.com/office/drawing/2014/main" id="{A87ED8C1-E48F-CACF-9F63-5ACFCFF386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82079" y="3315068"/>
            <a:ext cx="274320" cy="274320"/>
          </a:xfrm>
          <a:prstGeom prst="rect">
            <a:avLst/>
          </a:prstGeom>
        </p:spPr>
      </p:pic>
      <p:pic>
        <p:nvPicPr>
          <p:cNvPr id="57" name="Graphic 56" descr="Marker with solid fill">
            <a:extLst>
              <a:ext uri="{FF2B5EF4-FFF2-40B4-BE49-F238E27FC236}">
                <a16:creationId xmlns:a16="http://schemas.microsoft.com/office/drawing/2014/main" id="{D6FFB84F-371D-74F0-94B9-BD5A025C11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83208" y="3483767"/>
            <a:ext cx="274320" cy="274320"/>
          </a:xfrm>
          <a:prstGeom prst="rect">
            <a:avLst/>
          </a:prstGeom>
        </p:spPr>
      </p:pic>
      <p:pic>
        <p:nvPicPr>
          <p:cNvPr id="58" name="Graphic 57" descr="Marker with solid fill">
            <a:extLst>
              <a:ext uri="{FF2B5EF4-FFF2-40B4-BE49-F238E27FC236}">
                <a16:creationId xmlns:a16="http://schemas.microsoft.com/office/drawing/2014/main" id="{D755791E-52F7-1160-852F-55D83BF8704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78807" y="4158376"/>
            <a:ext cx="274320" cy="274320"/>
          </a:xfrm>
          <a:prstGeom prst="rect">
            <a:avLst/>
          </a:prstGeom>
        </p:spPr>
      </p:pic>
      <p:pic>
        <p:nvPicPr>
          <p:cNvPr id="59" name="Graphic 58" descr="Marker with solid fill">
            <a:extLst>
              <a:ext uri="{FF2B5EF4-FFF2-40B4-BE49-F238E27FC236}">
                <a16:creationId xmlns:a16="http://schemas.microsoft.com/office/drawing/2014/main" id="{5C79DB1C-EBEE-8B73-F156-E0CD7323EC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68568" y="3355235"/>
            <a:ext cx="274320" cy="274320"/>
          </a:xfrm>
          <a:prstGeom prst="rect">
            <a:avLst/>
          </a:prstGeom>
        </p:spPr>
      </p:pic>
      <p:pic>
        <p:nvPicPr>
          <p:cNvPr id="60" name="Graphic 59" descr="Marker with solid fill">
            <a:extLst>
              <a:ext uri="{FF2B5EF4-FFF2-40B4-BE49-F238E27FC236}">
                <a16:creationId xmlns:a16="http://schemas.microsoft.com/office/drawing/2014/main" id="{16ED0A9B-64A4-12CF-B9A5-46898E18862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12672" y="3501746"/>
            <a:ext cx="274320" cy="274320"/>
          </a:xfrm>
          <a:prstGeom prst="rect">
            <a:avLst/>
          </a:prstGeom>
        </p:spPr>
      </p:pic>
      <p:pic>
        <p:nvPicPr>
          <p:cNvPr id="61" name="Graphic 60" descr="Marker with solid fill">
            <a:extLst>
              <a:ext uri="{FF2B5EF4-FFF2-40B4-BE49-F238E27FC236}">
                <a16:creationId xmlns:a16="http://schemas.microsoft.com/office/drawing/2014/main" id="{F8F47388-D9E1-9D5A-C373-E7FB1791CED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98467" y="4365082"/>
            <a:ext cx="274320" cy="274320"/>
          </a:xfrm>
          <a:prstGeom prst="rect">
            <a:avLst/>
          </a:prstGeom>
        </p:spPr>
      </p:pic>
      <p:pic>
        <p:nvPicPr>
          <p:cNvPr id="62" name="Graphic 61" descr="Marker with solid fill">
            <a:extLst>
              <a:ext uri="{FF2B5EF4-FFF2-40B4-BE49-F238E27FC236}">
                <a16:creationId xmlns:a16="http://schemas.microsoft.com/office/drawing/2014/main" id="{545E9F15-DF3E-27AA-9354-BD570C7C6FD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75506" y="3771649"/>
            <a:ext cx="274320" cy="274320"/>
          </a:xfrm>
          <a:prstGeom prst="rect">
            <a:avLst/>
          </a:prstGeom>
        </p:spPr>
      </p:pic>
      <p:pic>
        <p:nvPicPr>
          <p:cNvPr id="63" name="Graphic 62" descr="Marker with solid fill">
            <a:extLst>
              <a:ext uri="{FF2B5EF4-FFF2-40B4-BE49-F238E27FC236}">
                <a16:creationId xmlns:a16="http://schemas.microsoft.com/office/drawing/2014/main" id="{4C62BA3F-D11F-3790-A741-A110B571CA9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90193" y="2853882"/>
            <a:ext cx="274320" cy="274320"/>
          </a:xfrm>
          <a:prstGeom prst="rect">
            <a:avLst/>
          </a:prstGeom>
        </p:spPr>
      </p:pic>
      <p:pic>
        <p:nvPicPr>
          <p:cNvPr id="64" name="Graphic 63" descr="Marker with solid fill">
            <a:extLst>
              <a:ext uri="{FF2B5EF4-FFF2-40B4-BE49-F238E27FC236}">
                <a16:creationId xmlns:a16="http://schemas.microsoft.com/office/drawing/2014/main" id="{D63EE61D-E078-A549-E252-84591407BD0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324601" y="3543546"/>
            <a:ext cx="274320" cy="274320"/>
          </a:xfrm>
          <a:prstGeom prst="rect">
            <a:avLst/>
          </a:prstGeom>
        </p:spPr>
      </p:pic>
      <p:pic>
        <p:nvPicPr>
          <p:cNvPr id="65" name="Graphic 64" descr="Marker with solid fill">
            <a:extLst>
              <a:ext uri="{FF2B5EF4-FFF2-40B4-BE49-F238E27FC236}">
                <a16:creationId xmlns:a16="http://schemas.microsoft.com/office/drawing/2014/main" id="{D1CC8E00-3F61-D8E9-1208-385710E488D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31201" y="4819533"/>
            <a:ext cx="274320" cy="274320"/>
          </a:xfrm>
          <a:prstGeom prst="rect">
            <a:avLst/>
          </a:prstGeom>
        </p:spPr>
      </p:pic>
      <p:pic>
        <p:nvPicPr>
          <p:cNvPr id="66" name="Graphic 65" descr="Marker with solid fill">
            <a:extLst>
              <a:ext uri="{FF2B5EF4-FFF2-40B4-BE49-F238E27FC236}">
                <a16:creationId xmlns:a16="http://schemas.microsoft.com/office/drawing/2014/main" id="{54E98D36-AE69-8D9D-D930-5055E63503B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391558" y="2508066"/>
            <a:ext cx="274320" cy="274320"/>
          </a:xfrm>
          <a:prstGeom prst="rect">
            <a:avLst/>
          </a:prstGeom>
        </p:spPr>
      </p:pic>
      <p:pic>
        <p:nvPicPr>
          <p:cNvPr id="67" name="Graphic 66" descr="Marker with solid fill">
            <a:extLst>
              <a:ext uri="{FF2B5EF4-FFF2-40B4-BE49-F238E27FC236}">
                <a16:creationId xmlns:a16="http://schemas.microsoft.com/office/drawing/2014/main" id="{E8C91204-0783-4609-B58F-33198317578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375556" y="5242027"/>
            <a:ext cx="274320" cy="274320"/>
          </a:xfrm>
          <a:prstGeom prst="rect">
            <a:avLst/>
          </a:prstGeom>
        </p:spPr>
      </p:pic>
      <p:pic>
        <p:nvPicPr>
          <p:cNvPr id="68" name="Graphic 67" descr="Marker with solid fill">
            <a:extLst>
              <a:ext uri="{FF2B5EF4-FFF2-40B4-BE49-F238E27FC236}">
                <a16:creationId xmlns:a16="http://schemas.microsoft.com/office/drawing/2014/main" id="{06F53FEB-1E32-FF0C-D150-49B2D55438C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774986" y="4365082"/>
            <a:ext cx="274320" cy="274320"/>
          </a:xfrm>
          <a:prstGeom prst="rect">
            <a:avLst/>
          </a:prstGeom>
        </p:spPr>
      </p:pic>
      <p:pic>
        <p:nvPicPr>
          <p:cNvPr id="69" name="Graphic 68" descr="Marker with solid fill">
            <a:extLst>
              <a:ext uri="{FF2B5EF4-FFF2-40B4-BE49-F238E27FC236}">
                <a16:creationId xmlns:a16="http://schemas.microsoft.com/office/drawing/2014/main" id="{B5526BD8-2851-C1E2-3FFC-56FCCB8B879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278807" y="3905223"/>
            <a:ext cx="274320" cy="274320"/>
          </a:xfrm>
          <a:prstGeom prst="rect">
            <a:avLst/>
          </a:prstGeom>
        </p:spPr>
      </p:pic>
      <p:pic>
        <p:nvPicPr>
          <p:cNvPr id="70" name="Graphic 69" descr="Marker with solid fill">
            <a:extLst>
              <a:ext uri="{FF2B5EF4-FFF2-40B4-BE49-F238E27FC236}">
                <a16:creationId xmlns:a16="http://schemas.microsoft.com/office/drawing/2014/main" id="{9A226DFA-8C1F-E8EA-A1FE-AE9941ADB3F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126594" y="3434051"/>
            <a:ext cx="274320" cy="274320"/>
          </a:xfrm>
          <a:prstGeom prst="rect">
            <a:avLst/>
          </a:prstGeom>
        </p:spPr>
      </p:pic>
      <p:sp>
        <p:nvSpPr>
          <p:cNvPr id="4" name="TextBox 3">
            <a:extLst>
              <a:ext uri="{FF2B5EF4-FFF2-40B4-BE49-F238E27FC236}">
                <a16:creationId xmlns:a16="http://schemas.microsoft.com/office/drawing/2014/main" id="{7180B982-4DFD-7A89-5CBE-C0B134084714}"/>
              </a:ext>
            </a:extLst>
          </p:cNvPr>
          <p:cNvSpPr txBox="1"/>
          <p:nvPr/>
        </p:nvSpPr>
        <p:spPr>
          <a:xfrm>
            <a:off x="3570026" y="5263629"/>
            <a:ext cx="2798765" cy="707886"/>
          </a:xfrm>
          <a:prstGeom prst="rect">
            <a:avLst/>
          </a:prstGeom>
          <a:noFill/>
        </p:spPr>
        <p:txBody>
          <a:bodyPr wrap="square">
            <a:spAutoFit/>
          </a:bodyPr>
          <a:lstStyle/>
          <a:p>
            <a:pPr algn="ctr"/>
            <a:r>
              <a:rPr lang="en-US" sz="2000"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53 Member States + </a:t>
            </a:r>
            <a:br>
              <a:rPr lang="en-US" sz="2000"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br>
            <a:r>
              <a:rPr lang="en-US" sz="2000" b="1"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9 Associate Members</a:t>
            </a:r>
            <a:endParaRPr lang="en-US" sz="3600"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2369FBE2-4116-491C-3751-D68EF5ED75BB}"/>
              </a:ext>
            </a:extLst>
          </p:cNvPr>
          <p:cNvGrpSpPr/>
          <p:nvPr/>
        </p:nvGrpSpPr>
        <p:grpSpPr>
          <a:xfrm>
            <a:off x="0" y="6010656"/>
            <a:ext cx="12192000" cy="847344"/>
            <a:chOff x="0" y="6010656"/>
            <a:chExt cx="12192000" cy="847344"/>
          </a:xfrm>
        </p:grpSpPr>
        <p:sp>
          <p:nvSpPr>
            <p:cNvPr id="5" name="Rectangle 11">
              <a:extLst>
                <a:ext uri="{FF2B5EF4-FFF2-40B4-BE49-F238E27FC236}">
                  <a16:creationId xmlns:a16="http://schemas.microsoft.com/office/drawing/2014/main" id="{D2E6A97C-836F-318D-E823-2B5104D92F22}"/>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descr="A picture containing text, font, graphics, logo&#10;&#10;Description automatically generated">
              <a:extLst>
                <a:ext uri="{FF2B5EF4-FFF2-40B4-BE49-F238E27FC236}">
                  <a16:creationId xmlns:a16="http://schemas.microsoft.com/office/drawing/2014/main" id="{37BE6742-AFE5-55E8-41BB-ED5BDF4DC41D}"/>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7" name="Picture 6">
            <a:extLst>
              <a:ext uri="{FF2B5EF4-FFF2-40B4-BE49-F238E27FC236}">
                <a16:creationId xmlns:a16="http://schemas.microsoft.com/office/drawing/2014/main" id="{7A39F09A-7C1A-B3FF-BAA8-3737643C50B8}"/>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4187672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AEF64B-4525-F4BA-B5D9-3A693251227E}"/>
              </a:ext>
            </a:extLst>
          </p:cNvPr>
          <p:cNvGrpSpPr/>
          <p:nvPr/>
        </p:nvGrpSpPr>
        <p:grpSpPr>
          <a:xfrm>
            <a:off x="0" y="-1187"/>
            <a:ext cx="12192000" cy="6859187"/>
            <a:chOff x="0" y="-1187"/>
            <a:chExt cx="12192000" cy="6859187"/>
          </a:xfrm>
        </p:grpSpPr>
        <p:sp>
          <p:nvSpPr>
            <p:cNvPr id="6" name="Rectangle 5">
              <a:extLst>
                <a:ext uri="{FF2B5EF4-FFF2-40B4-BE49-F238E27FC236}">
                  <a16:creationId xmlns:a16="http://schemas.microsoft.com/office/drawing/2014/main" id="{C091F4AC-C67E-A862-0551-07EE9253465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1">
              <a:extLst>
                <a:ext uri="{FF2B5EF4-FFF2-40B4-BE49-F238E27FC236}">
                  <a16:creationId xmlns:a16="http://schemas.microsoft.com/office/drawing/2014/main" id="{5530C966-FD98-11BF-4C73-22647DF1C830}"/>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FC21C3-9CE7-92E9-CB28-67F26B4AFB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sp>
        <p:nvSpPr>
          <p:cNvPr id="11" name="Text Placeholder 2">
            <a:extLst>
              <a:ext uri="{FF2B5EF4-FFF2-40B4-BE49-F238E27FC236}">
                <a16:creationId xmlns:a16="http://schemas.microsoft.com/office/drawing/2014/main" id="{597BEDAD-3629-17EE-5B46-DEA1D53F97FF}"/>
              </a:ext>
            </a:extLst>
          </p:cNvPr>
          <p:cNvSpPr txBox="1">
            <a:spLocks/>
          </p:cNvSpPr>
          <p:nvPr/>
        </p:nvSpPr>
        <p:spPr>
          <a:xfrm>
            <a:off x="492847" y="838388"/>
            <a:ext cx="7058326" cy="847344"/>
          </a:xfrm>
          <a:prstGeom prst="rect">
            <a:avLst/>
          </a:prstGeom>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r>
              <a:rPr lang="en-US" dirty="0"/>
              <a:t>Asia and the Pacific performs poorly on environmental SDGs</a:t>
            </a:r>
          </a:p>
        </p:txBody>
      </p:sp>
      <p:pic>
        <p:nvPicPr>
          <p:cNvPr id="12" name="Picture 11" descr="A picture containing text, font, graphics, logo&#10;&#10;Description automatically generated">
            <a:extLst>
              <a:ext uri="{FF2B5EF4-FFF2-40B4-BE49-F238E27FC236}">
                <a16:creationId xmlns:a16="http://schemas.microsoft.com/office/drawing/2014/main" id="{923623D1-5FD8-2CA8-4270-5D666826C1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pic>
        <p:nvPicPr>
          <p:cNvPr id="13" name="Picture 12">
            <a:extLst>
              <a:ext uri="{FF2B5EF4-FFF2-40B4-BE49-F238E27FC236}">
                <a16:creationId xmlns:a16="http://schemas.microsoft.com/office/drawing/2014/main" id="{07A2BF8C-1B4B-E1EC-0964-E2F3CB709C3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620414" y="195819"/>
            <a:ext cx="5022963" cy="5825177"/>
          </a:xfrm>
          <a:prstGeom prst="rect">
            <a:avLst/>
          </a:prstGeom>
        </p:spPr>
      </p:pic>
      <p:sp>
        <p:nvSpPr>
          <p:cNvPr id="16" name="TextBox 15">
            <a:extLst>
              <a:ext uri="{FF2B5EF4-FFF2-40B4-BE49-F238E27FC236}">
                <a16:creationId xmlns:a16="http://schemas.microsoft.com/office/drawing/2014/main" id="{69F1CCCB-6428-6F50-2900-088E7FEEBC10}"/>
              </a:ext>
            </a:extLst>
          </p:cNvPr>
          <p:cNvSpPr txBox="1"/>
          <p:nvPr/>
        </p:nvSpPr>
        <p:spPr>
          <a:xfrm>
            <a:off x="7818354" y="6744733"/>
            <a:ext cx="2627085" cy="246221"/>
          </a:xfrm>
          <a:prstGeom prst="rect">
            <a:avLst/>
          </a:prstGeom>
          <a:noFill/>
        </p:spPr>
        <p:txBody>
          <a:bodyPr wrap="square" rtlCol="0">
            <a:spAutoFit/>
          </a:bodyPr>
          <a:lstStyle/>
          <a:p>
            <a:r>
              <a:rPr lang="en-US" sz="1000">
                <a:solidFill>
                  <a:schemeClr val="bg1">
                    <a:lumMod val="50000"/>
                  </a:schemeClr>
                </a:solidFill>
              </a:rPr>
              <a:t>Source: ESCAP (2022) SDG Progress Report</a:t>
            </a:r>
          </a:p>
        </p:txBody>
      </p:sp>
      <p:sp>
        <p:nvSpPr>
          <p:cNvPr id="17" name="Left Brace 16">
            <a:extLst>
              <a:ext uri="{FF2B5EF4-FFF2-40B4-BE49-F238E27FC236}">
                <a16:creationId xmlns:a16="http://schemas.microsoft.com/office/drawing/2014/main" id="{A61436F6-EF46-1C82-AEC6-1793F23DA51C}"/>
              </a:ext>
            </a:extLst>
          </p:cNvPr>
          <p:cNvSpPr/>
          <p:nvPr/>
        </p:nvSpPr>
        <p:spPr>
          <a:xfrm>
            <a:off x="6504809" y="3970729"/>
            <a:ext cx="361738" cy="1458521"/>
          </a:xfrm>
          <a:prstGeom prst="leftBrace">
            <a:avLst/>
          </a:prstGeom>
          <a:ln w="38100">
            <a:solidFill>
              <a:srgbClr val="17BA8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03B492E3-E888-275A-D8F3-29ABF57FB856}"/>
              </a:ext>
            </a:extLst>
          </p:cNvPr>
          <p:cNvSpPr/>
          <p:nvPr/>
        </p:nvSpPr>
        <p:spPr>
          <a:xfrm flipH="1">
            <a:off x="11492869" y="3861146"/>
            <a:ext cx="532226" cy="1458521"/>
          </a:xfrm>
          <a:prstGeom prst="leftBrace">
            <a:avLst/>
          </a:prstGeom>
          <a:ln w="38100">
            <a:solidFill>
              <a:srgbClr val="17BA8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2" descr="SDG 11 Indicators- 2017 Updates – SDG resources – Medium">
            <a:extLst>
              <a:ext uri="{FF2B5EF4-FFF2-40B4-BE49-F238E27FC236}">
                <a16:creationId xmlns:a16="http://schemas.microsoft.com/office/drawing/2014/main" id="{CF658A92-D868-CB22-699A-7A389D0C903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70544" y="3710186"/>
            <a:ext cx="910772" cy="9107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DG 12 Indicators- 2017 Updates – SDG resources – Medium">
            <a:extLst>
              <a:ext uri="{FF2B5EF4-FFF2-40B4-BE49-F238E27FC236}">
                <a16:creationId xmlns:a16="http://schemas.microsoft.com/office/drawing/2014/main" id="{19B60B38-38B7-DF1B-B6F7-F74737BB9AC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70544" y="476581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_SDG goals_icons-individual-cmyk-13 - Bio Biscuit">
            <a:extLst>
              <a:ext uri="{FF2B5EF4-FFF2-40B4-BE49-F238E27FC236}">
                <a16:creationId xmlns:a16="http://schemas.microsoft.com/office/drawing/2014/main" id="{AB657EB2-D0B3-92ED-A865-0CC505162E5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20725" y="3710186"/>
            <a:ext cx="1970027" cy="19700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DG 14 Life below water - Nor-Shipping 2021 - 1-4 June">
            <a:extLst>
              <a:ext uri="{FF2B5EF4-FFF2-40B4-BE49-F238E27FC236}">
                <a16:creationId xmlns:a16="http://schemas.microsoft.com/office/drawing/2014/main" id="{D25F22E0-1FA0-967A-EC4B-3751293B63D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157391" y="371018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SDG 15 Indicators- 2017 Updates – SDG resources – Medium">
            <a:extLst>
              <a:ext uri="{FF2B5EF4-FFF2-40B4-BE49-F238E27FC236}">
                <a16:creationId xmlns:a16="http://schemas.microsoft.com/office/drawing/2014/main" id="{30BEF7B7-059B-A62B-3819-D0084EC1E59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157391" y="476581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DG 6 Indicators- 2017 Updates – SDG resources – Medium">
            <a:extLst>
              <a:ext uri="{FF2B5EF4-FFF2-40B4-BE49-F238E27FC236}">
                <a16:creationId xmlns:a16="http://schemas.microsoft.com/office/drawing/2014/main" id="{DDE1E230-4B14-6B3B-1E04-7FAC1DE27CB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013132" y="478587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SDG 2: Zero Hunger - KIT Royal Tropical Institute">
            <a:extLst>
              <a:ext uri="{FF2B5EF4-FFF2-40B4-BE49-F238E27FC236}">
                <a16:creationId xmlns:a16="http://schemas.microsoft.com/office/drawing/2014/main" id="{1ADBCBD6-633E-1FB1-CD67-305F85F58790}"/>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013132" y="3710186"/>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35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enbox">
            <a:extLst>
              <a:ext uri="{FF2B5EF4-FFF2-40B4-BE49-F238E27FC236}">
                <a16:creationId xmlns:a16="http://schemas.microsoft.com/office/drawing/2014/main" id="{67687FBD-0ACF-DCD7-CF12-CF669825E7AE}"/>
              </a:ext>
            </a:extLst>
          </p:cNvPr>
          <p:cNvSpPr/>
          <p:nvPr/>
        </p:nvSpPr>
        <p:spPr>
          <a:xfrm rot="16200000" flipH="1">
            <a:off x="11664294"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urquoisebox">
            <a:extLst>
              <a:ext uri="{FF2B5EF4-FFF2-40B4-BE49-F238E27FC236}">
                <a16:creationId xmlns:a16="http://schemas.microsoft.com/office/drawing/2014/main" id="{91E9421E-7BAE-6696-B7DA-29418F4CD621}"/>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Bluebox">
            <a:extLst>
              <a:ext uri="{FF2B5EF4-FFF2-40B4-BE49-F238E27FC236}">
                <a16:creationId xmlns:a16="http://schemas.microsoft.com/office/drawing/2014/main" id="{2193FF81-B9F6-61B2-042C-30984DEE19CF}"/>
              </a:ext>
            </a:extLst>
          </p:cNvPr>
          <p:cNvSpPr/>
          <p:nvPr/>
        </p:nvSpPr>
        <p:spPr>
          <a:xfrm rot="16200000" flipH="1">
            <a:off x="11241508"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Lakebox">
            <a:extLst>
              <a:ext uri="{FF2B5EF4-FFF2-40B4-BE49-F238E27FC236}">
                <a16:creationId xmlns:a16="http://schemas.microsoft.com/office/drawing/2014/main" id="{E8A83D3F-F2EC-7FF9-B0D2-52AC7FD5B912}"/>
              </a:ext>
            </a:extLst>
          </p:cNvPr>
          <p:cNvSpPr/>
          <p:nvPr/>
        </p:nvSpPr>
        <p:spPr>
          <a:xfrm rot="16200000" flipH="1">
            <a:off x="116642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CF04C2B7-0400-AB16-DDB3-5CD5FA6488D1}"/>
              </a:ext>
            </a:extLst>
          </p:cNvPr>
          <p:cNvSpPr txBox="1"/>
          <p:nvPr/>
        </p:nvSpPr>
        <p:spPr>
          <a:xfrm rot="16200000" flipH="1">
            <a:off x="11358632"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95A806A8-6F55-1C08-F678-244955D02B87}"/>
              </a:ext>
            </a:extLst>
          </p:cNvPr>
          <p:cNvSpPr txBox="1"/>
          <p:nvPr/>
        </p:nvSpPr>
        <p:spPr>
          <a:xfrm rot="16200000" flipH="1">
            <a:off x="11781418"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1A1B39B2-1BB5-F075-9431-B9AB8969F31A}"/>
              </a:ext>
            </a:extLst>
          </p:cNvPr>
          <p:cNvSpPr txBox="1"/>
          <p:nvPr/>
        </p:nvSpPr>
        <p:spPr>
          <a:xfrm rot="16200000" flipH="1">
            <a:off x="1196820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7F4D196A-8353-A7C9-83CD-C57E52D214DC}"/>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3" name="Picture 3" descr="Logo&#10;&#10;Description automatically generated">
            <a:extLst>
              <a:ext uri="{FF2B5EF4-FFF2-40B4-BE49-F238E27FC236}">
                <a16:creationId xmlns:a16="http://schemas.microsoft.com/office/drawing/2014/main" id="{05CD7C92-4E10-C422-D33D-D34C22946FDB}"/>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11362736" y="6004955"/>
            <a:ext cx="612878" cy="748025"/>
          </a:xfrm>
          <a:prstGeom prst="rect">
            <a:avLst/>
          </a:prstGeom>
        </p:spPr>
      </p:pic>
      <p:sp>
        <p:nvSpPr>
          <p:cNvPr id="31" name="TextBox 30">
            <a:extLst>
              <a:ext uri="{FF2B5EF4-FFF2-40B4-BE49-F238E27FC236}">
                <a16:creationId xmlns:a16="http://schemas.microsoft.com/office/drawing/2014/main" id="{8807C37C-1B05-C6DA-ED6A-700AE25B649C}"/>
              </a:ext>
            </a:extLst>
          </p:cNvPr>
          <p:cNvSpPr txBox="1"/>
          <p:nvPr/>
        </p:nvSpPr>
        <p:spPr>
          <a:xfrm>
            <a:off x="539507" y="1188176"/>
            <a:ext cx="5716619" cy="4909036"/>
          </a:xfrm>
          <a:prstGeom prst="rect">
            <a:avLst/>
          </a:prstGeom>
          <a:noFill/>
        </p:spPr>
        <p:txBody>
          <a:bodyPr wrap="square">
            <a:spAutoFit/>
          </a:bodyPr>
          <a:lstStyle/>
          <a:p>
            <a:pPr marL="342900" indent="-342900" defTabSz="615437">
              <a:spcBef>
                <a:spcPts val="300"/>
              </a:spcBef>
              <a:spcAft>
                <a:spcPts val="1200"/>
              </a:spcAft>
              <a:buFont typeface="Arial" panose="020B0604020202020204" pitchFamily="34" charset="0"/>
              <a:buChar char="•"/>
            </a:pPr>
            <a:r>
              <a:rPr lang="en-US" sz="2400" dirty="0">
                <a:solidFill>
                  <a:schemeClr val="bg2">
                    <a:lumMod val="10000"/>
                  </a:schemeClr>
                </a:solidFill>
                <a:ea typeface="Verdana" panose="020B0604030504040204" pitchFamily="34" charset="0"/>
                <a:cs typeface="Verdana"/>
              </a:rPr>
              <a:t>Over the past 60 years, temperatures in Asia &amp; Pacific have increased faster than the global mean. </a:t>
            </a:r>
          </a:p>
          <a:p>
            <a:pPr marL="342900" indent="-342900" defTabSz="615437">
              <a:spcBef>
                <a:spcPts val="300"/>
              </a:spcBef>
              <a:spcAft>
                <a:spcPts val="1200"/>
              </a:spcAft>
              <a:buFont typeface="Arial" panose="020B0604020202020204" pitchFamily="34" charset="0"/>
              <a:buChar char="•"/>
            </a:pPr>
            <a:r>
              <a:rPr lang="en-US" sz="2400" dirty="0">
                <a:solidFill>
                  <a:schemeClr val="bg2">
                    <a:lumMod val="10000"/>
                  </a:schemeClr>
                </a:solidFill>
                <a:ea typeface="Verdana" panose="020B0604030504040204" pitchFamily="34" charset="0"/>
                <a:cs typeface="Verdana"/>
              </a:rPr>
              <a:t>Extreme, unpredictable weather events and natural hazards have become more frequent and intense.</a:t>
            </a:r>
          </a:p>
          <a:p>
            <a:pPr marL="342900" indent="-342900" defTabSz="615437">
              <a:spcBef>
                <a:spcPts val="300"/>
              </a:spcBef>
              <a:spcAft>
                <a:spcPts val="1200"/>
              </a:spcAft>
              <a:buFont typeface="Arial" panose="020B0604020202020204" pitchFamily="34" charset="0"/>
              <a:buChar char="•"/>
            </a:pPr>
            <a:r>
              <a:rPr lang="en-US" sz="2400" dirty="0">
                <a:solidFill>
                  <a:schemeClr val="bg2">
                    <a:lumMod val="10000"/>
                  </a:schemeClr>
                </a:solidFill>
                <a:ea typeface="Verdana" panose="020B0604030504040204" pitchFamily="34" charset="0"/>
                <a:cs typeface="Verdana"/>
              </a:rPr>
              <a:t>6 of the top 10 countries most affected by these disasters are in the Asia-Pacific region, where food systems are disrupted, economies damaged and societies undermined, impacting the most vulnerable populations.</a:t>
            </a:r>
          </a:p>
        </p:txBody>
      </p:sp>
      <p:pic>
        <p:nvPicPr>
          <p:cNvPr id="12288" name="Picture 4" descr="people walking on street during daytime">
            <a:extLst>
              <a:ext uri="{FF2B5EF4-FFF2-40B4-BE49-F238E27FC236}">
                <a16:creationId xmlns:a16="http://schemas.microsoft.com/office/drawing/2014/main" id="{EBA0FF77-719A-D9CC-BC38-B765354F2E3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435223" y="924571"/>
            <a:ext cx="2377440" cy="2377440"/>
          </a:xfrm>
          <a:prstGeom prst="ellipse">
            <a:avLst/>
          </a:prstGeom>
          <a:noFill/>
          <a:extLst>
            <a:ext uri="{909E8E84-426E-40DD-AFC4-6F175D3DCCD1}">
              <a14:hiddenFill xmlns:a14="http://schemas.microsoft.com/office/drawing/2010/main">
                <a:solidFill>
                  <a:srgbClr val="FFFFFF"/>
                </a:solidFill>
              </a14:hiddenFill>
            </a:ext>
          </a:extLst>
        </p:spPr>
      </p:pic>
      <p:pic>
        <p:nvPicPr>
          <p:cNvPr id="12289" name="Picture 6" descr="burning woods during night time">
            <a:extLst>
              <a:ext uri="{FF2B5EF4-FFF2-40B4-BE49-F238E27FC236}">
                <a16:creationId xmlns:a16="http://schemas.microsoft.com/office/drawing/2014/main" id="{A634D27C-46D3-A200-1E3D-603FCC26DF5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360901" y="3439090"/>
            <a:ext cx="2377440" cy="2377440"/>
          </a:xfrm>
          <a:prstGeom prst="ellipse">
            <a:avLst/>
          </a:prstGeom>
          <a:noFill/>
          <a:extLst>
            <a:ext uri="{909E8E84-426E-40DD-AFC4-6F175D3DCCD1}">
              <a14:hiddenFill xmlns:a14="http://schemas.microsoft.com/office/drawing/2010/main">
                <a:solidFill>
                  <a:srgbClr val="FFFFFF"/>
                </a:solidFill>
              </a14:hiddenFill>
            </a:ext>
          </a:extLst>
        </p:spPr>
      </p:pic>
      <p:pic>
        <p:nvPicPr>
          <p:cNvPr id="12290" name="Picture 8" descr="a large field of dead plants in the middle of the day">
            <a:extLst>
              <a:ext uri="{FF2B5EF4-FFF2-40B4-BE49-F238E27FC236}">
                <a16:creationId xmlns:a16="http://schemas.microsoft.com/office/drawing/2014/main" id="{B3ECDC55-CBEB-B825-294C-09C370AAAF9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022212" y="973887"/>
            <a:ext cx="2377440" cy="2377440"/>
          </a:xfrm>
          <a:prstGeom prst="ellipse">
            <a:avLst/>
          </a:prstGeom>
          <a:noFill/>
          <a:extLst>
            <a:ext uri="{909E8E84-426E-40DD-AFC4-6F175D3DCCD1}">
              <a14:hiddenFill xmlns:a14="http://schemas.microsoft.com/office/drawing/2010/main">
                <a:solidFill>
                  <a:srgbClr val="FFFFFF"/>
                </a:solidFill>
              </a14:hiddenFill>
            </a:ext>
          </a:extLst>
        </p:spPr>
      </p:pic>
      <p:sp>
        <p:nvSpPr>
          <p:cNvPr id="12293" name="TextBox 12292">
            <a:extLst>
              <a:ext uri="{FF2B5EF4-FFF2-40B4-BE49-F238E27FC236}">
                <a16:creationId xmlns:a16="http://schemas.microsoft.com/office/drawing/2014/main" id="{604A1A76-A06F-150F-C0D1-B1678EC88825}"/>
              </a:ext>
            </a:extLst>
          </p:cNvPr>
          <p:cNvSpPr txBox="1"/>
          <p:nvPr/>
        </p:nvSpPr>
        <p:spPr>
          <a:xfrm>
            <a:off x="634757" y="0"/>
            <a:ext cx="9012528" cy="1200329"/>
          </a:xfrm>
          <a:prstGeom prst="rect">
            <a:avLst/>
          </a:prstGeom>
        </p:spPr>
        <p:txBody>
          <a:bodyPr vert="horz" lIns="91440" tIns="45720" rIns="91440" bIns="45720" rtlCol="0" anchor="ctr"/>
          <a:lstStyle>
            <a:defPPr>
              <a:defRPr lang="en-US"/>
            </a:defPPr>
            <a:lvl1pPr indent="0">
              <a:buNone/>
              <a:defRPr sz="3600" b="1" i="0">
                <a:latin typeface="Roboto" panose="02000000000000000000" pitchFamily="2" charset="0"/>
                <a:ea typeface="Roboto" panose="02000000000000000000" pitchFamily="2" charset="0"/>
                <a:cs typeface="Roboto" panose="02000000000000000000" pitchFamily="2" charset="0"/>
              </a:defRPr>
            </a:lvl1pPr>
            <a:lvl2pPr indent="0">
              <a:buNone/>
              <a:defRPr sz="2000">
                <a:solidFill>
                  <a:schemeClr val="tx1">
                    <a:tint val="75000"/>
                  </a:schemeClr>
                </a:solidFill>
              </a:defRPr>
            </a:lvl2pPr>
            <a:lvl3pPr indent="0">
              <a:buNone/>
              <a:defRPr>
                <a:solidFill>
                  <a:schemeClr val="tx1">
                    <a:tint val="75000"/>
                  </a:schemeClr>
                </a:solidFill>
              </a:defRPr>
            </a:lvl3pPr>
            <a:lvl4pPr indent="0">
              <a:buNone/>
              <a:defRPr sz="1600">
                <a:solidFill>
                  <a:schemeClr val="tx1">
                    <a:tint val="75000"/>
                  </a:schemeClr>
                </a:solidFill>
              </a:defRPr>
            </a:lvl4pPr>
            <a:lvl5pPr indent="0">
              <a:buNone/>
              <a:defRPr sz="1600">
                <a:solidFill>
                  <a:schemeClr val="tx1">
                    <a:tint val="75000"/>
                  </a:schemeClr>
                </a:solidFill>
              </a:defRPr>
            </a:lvl5pPr>
            <a:lvl6pPr indent="0">
              <a:buNone/>
              <a:defRPr sz="1600">
                <a:solidFill>
                  <a:schemeClr val="tx1">
                    <a:tint val="75000"/>
                  </a:schemeClr>
                </a:solidFill>
              </a:defRPr>
            </a:lvl6pPr>
            <a:lvl7pPr indent="0">
              <a:buNone/>
              <a:defRPr sz="1600">
                <a:solidFill>
                  <a:schemeClr val="tx1">
                    <a:tint val="75000"/>
                  </a:schemeClr>
                </a:solidFill>
              </a:defRPr>
            </a:lvl7pPr>
            <a:lvl8pPr indent="0">
              <a:buNone/>
              <a:defRPr sz="1600">
                <a:solidFill>
                  <a:schemeClr val="tx1">
                    <a:tint val="75000"/>
                  </a:schemeClr>
                </a:solidFill>
              </a:defRPr>
            </a:lvl8pPr>
            <a:lvl9pPr indent="0">
              <a:buNone/>
              <a:defRPr sz="1600">
                <a:solidFill>
                  <a:schemeClr val="tx1">
                    <a:tint val="75000"/>
                  </a:schemeClr>
                </a:solidFill>
              </a:defRPr>
            </a:lvl9pPr>
          </a:lstStyle>
          <a:p>
            <a:r>
              <a:rPr lang="en-US" sz="4000" dirty="0"/>
              <a:t>Climate crisis </a:t>
            </a:r>
            <a:r>
              <a:rPr lang="en-US" sz="2400" dirty="0"/>
              <a:t>in Asia and the Pacific</a:t>
            </a:r>
          </a:p>
        </p:txBody>
      </p:sp>
      <p:pic>
        <p:nvPicPr>
          <p:cNvPr id="5122" name="Picture 2" descr="grey corals underwater">
            <a:extLst>
              <a:ext uri="{FF2B5EF4-FFF2-40B4-BE49-F238E27FC236}">
                <a16:creationId xmlns:a16="http://schemas.microsoft.com/office/drawing/2014/main" id="{EA2A2211-1828-B7C4-0D1F-9FBF11F021E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023041" y="3429741"/>
            <a:ext cx="2377440" cy="237744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16BBF09-30AE-3FB6-F906-D8565FE4C56F}"/>
              </a:ext>
            </a:extLst>
          </p:cNvPr>
          <p:cNvGrpSpPr/>
          <p:nvPr/>
        </p:nvGrpSpPr>
        <p:grpSpPr>
          <a:xfrm>
            <a:off x="0" y="6010656"/>
            <a:ext cx="12192000" cy="847344"/>
            <a:chOff x="0" y="6010656"/>
            <a:chExt cx="12192000" cy="847344"/>
          </a:xfrm>
        </p:grpSpPr>
        <p:sp>
          <p:nvSpPr>
            <p:cNvPr id="14" name="Rectangle 11">
              <a:extLst>
                <a:ext uri="{FF2B5EF4-FFF2-40B4-BE49-F238E27FC236}">
                  <a16:creationId xmlns:a16="http://schemas.microsoft.com/office/drawing/2014/main" id="{EBD1476E-FC2A-7E7E-0C4F-9AEE9F26D245}"/>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5" name="Picture 14" descr="A picture containing text, font, graphics, logo&#10;&#10;Description automatically generated">
              <a:extLst>
                <a:ext uri="{FF2B5EF4-FFF2-40B4-BE49-F238E27FC236}">
                  <a16:creationId xmlns:a16="http://schemas.microsoft.com/office/drawing/2014/main" id="{420E05C3-2253-4F60-C609-91DB6A5ACD0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pic>
        <p:nvPicPr>
          <p:cNvPr id="16" name="Picture 15">
            <a:extLst>
              <a:ext uri="{FF2B5EF4-FFF2-40B4-BE49-F238E27FC236}">
                <a16:creationId xmlns:a16="http://schemas.microsoft.com/office/drawing/2014/main" id="{2C1B0883-683B-9090-6F83-BFC21F748D6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spTree>
    <p:extLst>
      <p:ext uri="{BB962C8B-B14F-4D97-AF65-F5344CB8AC3E}">
        <p14:creationId xmlns:p14="http://schemas.microsoft.com/office/powerpoint/2010/main" val="3242695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333F2E07-0662-02A2-CB1F-F05F62C8206C}"/>
              </a:ext>
            </a:extLst>
          </p:cNvPr>
          <p:cNvSpPr/>
          <p:nvPr/>
        </p:nvSpPr>
        <p:spPr>
          <a:xfrm rot="16200000">
            <a:off x="7470292" y="1306411"/>
            <a:ext cx="3178151" cy="5181819"/>
          </a:xfrm>
          <a:prstGeom prst="roundRect">
            <a:avLst>
              <a:gd name="adj" fmla="val 58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95655D-67E2-5724-0C58-F9A2F9C7F853}"/>
              </a:ext>
            </a:extLst>
          </p:cNvPr>
          <p:cNvSpPr txBox="1"/>
          <p:nvPr/>
        </p:nvSpPr>
        <p:spPr>
          <a:xfrm>
            <a:off x="344102" y="143469"/>
            <a:ext cx="11306175" cy="1754326"/>
          </a:xfrm>
          <a:prstGeom prst="rect">
            <a:avLst/>
          </a:prstGeom>
        </p:spPr>
        <p:txBody>
          <a:bodyPr vert="horz" lIns="91440" tIns="45720" rIns="91440" bIns="45720" rtlCol="0" anchor="ctr"/>
          <a:lstStyle>
            <a:defPPr>
              <a:defRPr lang="en-US"/>
            </a:defPPr>
            <a:lvl1pPr indent="0">
              <a:buNone/>
              <a:defRPr sz="3600" b="1" i="0">
                <a:latin typeface="Roboto" panose="02000000000000000000" pitchFamily="2" charset="0"/>
                <a:ea typeface="Roboto" panose="02000000000000000000" pitchFamily="2" charset="0"/>
                <a:cs typeface="Roboto" panose="02000000000000000000" pitchFamily="2" charset="0"/>
              </a:defRPr>
            </a:lvl1pPr>
            <a:lvl2pPr indent="0">
              <a:buNone/>
              <a:defRPr sz="2000">
                <a:solidFill>
                  <a:schemeClr val="tx1">
                    <a:tint val="75000"/>
                  </a:schemeClr>
                </a:solidFill>
              </a:defRPr>
            </a:lvl2pPr>
            <a:lvl3pPr indent="0">
              <a:buNone/>
              <a:defRPr>
                <a:solidFill>
                  <a:schemeClr val="tx1">
                    <a:tint val="75000"/>
                  </a:schemeClr>
                </a:solidFill>
              </a:defRPr>
            </a:lvl3pPr>
            <a:lvl4pPr indent="0">
              <a:buNone/>
              <a:defRPr sz="1600">
                <a:solidFill>
                  <a:schemeClr val="tx1">
                    <a:tint val="75000"/>
                  </a:schemeClr>
                </a:solidFill>
              </a:defRPr>
            </a:lvl4pPr>
            <a:lvl5pPr indent="0">
              <a:buNone/>
              <a:defRPr sz="1600">
                <a:solidFill>
                  <a:schemeClr val="tx1">
                    <a:tint val="75000"/>
                  </a:schemeClr>
                </a:solidFill>
              </a:defRPr>
            </a:lvl5pPr>
            <a:lvl6pPr indent="0">
              <a:buNone/>
              <a:defRPr sz="1600">
                <a:solidFill>
                  <a:schemeClr val="tx1">
                    <a:tint val="75000"/>
                  </a:schemeClr>
                </a:solidFill>
              </a:defRPr>
            </a:lvl6pPr>
            <a:lvl7pPr indent="0">
              <a:buNone/>
              <a:defRPr sz="1600">
                <a:solidFill>
                  <a:schemeClr val="tx1">
                    <a:tint val="75000"/>
                  </a:schemeClr>
                </a:solidFill>
              </a:defRPr>
            </a:lvl7pPr>
            <a:lvl8pPr indent="0">
              <a:buNone/>
              <a:defRPr sz="1600">
                <a:solidFill>
                  <a:schemeClr val="tx1">
                    <a:tint val="75000"/>
                  </a:schemeClr>
                </a:solidFill>
              </a:defRPr>
            </a:lvl8pPr>
            <a:lvl9pPr indent="0">
              <a:buNone/>
              <a:defRPr sz="1600">
                <a:solidFill>
                  <a:schemeClr val="tx1">
                    <a:tint val="75000"/>
                  </a:schemeClr>
                </a:solidFill>
              </a:defRPr>
            </a:lvl9pPr>
          </a:lstStyle>
          <a:p>
            <a:r>
              <a:rPr lang="en-US" sz="3400" dirty="0"/>
              <a:t>Asia and the Pacific contributes to over 55% of the global greenhouse gas (GHG) emissions with increasing trends</a:t>
            </a:r>
          </a:p>
        </p:txBody>
      </p:sp>
      <p:sp>
        <p:nvSpPr>
          <p:cNvPr id="21" name="TextBox 20">
            <a:extLst>
              <a:ext uri="{FF2B5EF4-FFF2-40B4-BE49-F238E27FC236}">
                <a16:creationId xmlns:a16="http://schemas.microsoft.com/office/drawing/2014/main" id="{67057ABA-D504-E80C-AB5F-960BDEEFE9DE}"/>
              </a:ext>
            </a:extLst>
          </p:cNvPr>
          <p:cNvSpPr txBox="1"/>
          <p:nvPr/>
        </p:nvSpPr>
        <p:spPr>
          <a:xfrm>
            <a:off x="958588" y="1607627"/>
            <a:ext cx="5397447" cy="584775"/>
          </a:xfrm>
          <a:prstGeom prst="rect">
            <a:avLst/>
          </a:prstGeom>
          <a:noFill/>
        </p:spPr>
        <p:txBody>
          <a:bodyPr wrap="square">
            <a:spAutoFit/>
          </a:bodyPr>
          <a:lstStyle/>
          <a:p>
            <a:pPr defTabSz="615437">
              <a:spcBef>
                <a:spcPts val="300"/>
              </a:spcBef>
            </a:pPr>
            <a:r>
              <a:rPr lang="en-US" sz="1600">
                <a:solidFill>
                  <a:schemeClr val="bg1">
                    <a:lumMod val="50000"/>
                  </a:schemeClr>
                </a:solidFill>
              </a:rPr>
              <a:t>Greenhouse gas emissions trends in the Asia-Pacific region compared to the rest of the world, 1990–2020 (GtCO2e)</a:t>
            </a:r>
            <a:endParaRPr lang="en-US" sz="1600" b="1" spc="150">
              <a:solidFill>
                <a:schemeClr val="bg1">
                  <a:lumMod val="50000"/>
                </a:schemeClr>
              </a:solidFill>
              <a:ea typeface="Verdana" panose="020B0604030504040204" pitchFamily="34" charset="0"/>
              <a:cs typeface="Verdana"/>
            </a:endParaRPr>
          </a:p>
        </p:txBody>
      </p:sp>
      <p:pic>
        <p:nvPicPr>
          <p:cNvPr id="14" name="Picture 13">
            <a:extLst>
              <a:ext uri="{FF2B5EF4-FFF2-40B4-BE49-F238E27FC236}">
                <a16:creationId xmlns:a16="http://schemas.microsoft.com/office/drawing/2014/main" id="{7FF63DB2-020C-8453-B697-547FE402E8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693" y="2270152"/>
            <a:ext cx="6199915" cy="3630709"/>
          </a:xfrm>
          <a:prstGeom prst="rect">
            <a:avLst/>
          </a:prstGeom>
        </p:spPr>
      </p:pic>
      <p:sp>
        <p:nvSpPr>
          <p:cNvPr id="11" name="TextBox 10">
            <a:extLst>
              <a:ext uri="{FF2B5EF4-FFF2-40B4-BE49-F238E27FC236}">
                <a16:creationId xmlns:a16="http://schemas.microsoft.com/office/drawing/2014/main" id="{A38D6F87-633F-6A6C-A6EB-49125C710EEF}"/>
              </a:ext>
            </a:extLst>
          </p:cNvPr>
          <p:cNvSpPr txBox="1"/>
          <p:nvPr/>
        </p:nvSpPr>
        <p:spPr>
          <a:xfrm>
            <a:off x="6754795" y="2473803"/>
            <a:ext cx="3755503" cy="707886"/>
          </a:xfrm>
          <a:prstGeom prst="rect">
            <a:avLst/>
          </a:prstGeom>
          <a:noFill/>
        </p:spPr>
        <p:txBody>
          <a:bodyPr wrap="square">
            <a:spAutoFit/>
          </a:bodyPr>
          <a:lstStyle>
            <a:defPPr>
              <a:defRPr lang="en-US"/>
            </a:defPPr>
            <a:lvl1pPr marL="342900" indent="-342900" defTabSz="615437">
              <a:spcBef>
                <a:spcPts val="300"/>
              </a:spcBef>
              <a:spcAft>
                <a:spcPts val="1200"/>
              </a:spcAft>
              <a:buFont typeface="Arial" panose="020B0604020202020204" pitchFamily="34" charset="0"/>
              <a:buChar char="•"/>
              <a:defRPr sz="2400">
                <a:solidFill>
                  <a:schemeClr val="tx1">
                    <a:lumMod val="75000"/>
                    <a:lumOff val="25000"/>
                  </a:schemeClr>
                </a:solidFill>
                <a:ea typeface="Verdana" panose="020B0604030504040204" pitchFamily="34" charset="0"/>
                <a:cs typeface="Verdana"/>
              </a:defRPr>
            </a:lvl1pPr>
          </a:lstStyle>
          <a:p>
            <a:pPr marL="0" indent="0">
              <a:buNone/>
            </a:pPr>
            <a:r>
              <a:rPr lang="en-US" sz="2000" dirty="0"/>
              <a:t>Major sources of GHG emissions in Asia and the Pacific</a:t>
            </a:r>
          </a:p>
        </p:txBody>
      </p:sp>
      <p:sp>
        <p:nvSpPr>
          <p:cNvPr id="12" name="TextBox 11">
            <a:extLst>
              <a:ext uri="{FF2B5EF4-FFF2-40B4-BE49-F238E27FC236}">
                <a16:creationId xmlns:a16="http://schemas.microsoft.com/office/drawing/2014/main" id="{BFD39753-442F-7697-128E-44ECB3200EC8}"/>
              </a:ext>
            </a:extLst>
          </p:cNvPr>
          <p:cNvSpPr txBox="1"/>
          <p:nvPr/>
        </p:nvSpPr>
        <p:spPr>
          <a:xfrm>
            <a:off x="3141412" y="3597826"/>
            <a:ext cx="3437681" cy="369332"/>
          </a:xfrm>
          <a:prstGeom prst="rect">
            <a:avLst/>
          </a:prstGeom>
          <a:noFill/>
        </p:spPr>
        <p:txBody>
          <a:bodyPr wrap="square">
            <a:spAutoFit/>
          </a:bodyPr>
          <a:lstStyle/>
          <a:p>
            <a:pPr defTabSz="615437">
              <a:spcBef>
                <a:spcPts val="300"/>
              </a:spcBef>
            </a:pPr>
            <a:r>
              <a:rPr lang="en-US">
                <a:solidFill>
                  <a:schemeClr val="bg1"/>
                </a:solidFill>
              </a:rPr>
              <a:t>Emissions from Asia &amp; Pacific</a:t>
            </a:r>
            <a:endParaRPr lang="en-US" sz="1800" b="1" spc="150">
              <a:solidFill>
                <a:schemeClr val="bg1"/>
              </a:solidFill>
              <a:ea typeface="Verdana" panose="020B0604030504040204" pitchFamily="34" charset="0"/>
              <a:cs typeface="Verdana"/>
            </a:endParaRPr>
          </a:p>
        </p:txBody>
      </p:sp>
      <p:sp>
        <p:nvSpPr>
          <p:cNvPr id="13" name="TextBox 12">
            <a:extLst>
              <a:ext uri="{FF2B5EF4-FFF2-40B4-BE49-F238E27FC236}">
                <a16:creationId xmlns:a16="http://schemas.microsoft.com/office/drawing/2014/main" id="{9DF9D32E-7B14-0A9C-CED1-6FF9E1F87E94}"/>
              </a:ext>
            </a:extLst>
          </p:cNvPr>
          <p:cNvSpPr txBox="1"/>
          <p:nvPr/>
        </p:nvSpPr>
        <p:spPr>
          <a:xfrm>
            <a:off x="3030776" y="4299589"/>
            <a:ext cx="3437681" cy="276999"/>
          </a:xfrm>
          <a:prstGeom prst="rect">
            <a:avLst/>
          </a:prstGeom>
          <a:noFill/>
        </p:spPr>
        <p:txBody>
          <a:bodyPr wrap="square">
            <a:spAutoFit/>
          </a:bodyPr>
          <a:lstStyle/>
          <a:p>
            <a:pPr defTabSz="615437">
              <a:spcBef>
                <a:spcPts val="300"/>
              </a:spcBef>
            </a:pPr>
            <a:r>
              <a:rPr lang="en-US" sz="1200">
                <a:solidFill>
                  <a:schemeClr val="bg1"/>
                </a:solidFill>
              </a:rPr>
              <a:t>Emissions from USA, France, Netherlands, UK</a:t>
            </a:r>
            <a:endParaRPr lang="en-US" sz="1200" b="1" spc="150">
              <a:solidFill>
                <a:schemeClr val="bg1"/>
              </a:solidFill>
              <a:ea typeface="Verdana" panose="020B0604030504040204" pitchFamily="34" charset="0"/>
              <a:cs typeface="Verdana"/>
            </a:endParaRPr>
          </a:p>
        </p:txBody>
      </p:sp>
      <p:sp>
        <p:nvSpPr>
          <p:cNvPr id="16" name="TextBox 15">
            <a:extLst>
              <a:ext uri="{FF2B5EF4-FFF2-40B4-BE49-F238E27FC236}">
                <a16:creationId xmlns:a16="http://schemas.microsoft.com/office/drawing/2014/main" id="{82B21BC6-8111-F084-2F00-80CB3A16C479}"/>
              </a:ext>
            </a:extLst>
          </p:cNvPr>
          <p:cNvSpPr txBox="1"/>
          <p:nvPr/>
        </p:nvSpPr>
        <p:spPr>
          <a:xfrm>
            <a:off x="2568662" y="4753481"/>
            <a:ext cx="4015738" cy="369332"/>
          </a:xfrm>
          <a:prstGeom prst="rect">
            <a:avLst/>
          </a:prstGeom>
          <a:noFill/>
        </p:spPr>
        <p:txBody>
          <a:bodyPr wrap="square">
            <a:spAutoFit/>
          </a:bodyPr>
          <a:lstStyle/>
          <a:p>
            <a:pPr defTabSz="615437">
              <a:spcBef>
                <a:spcPts val="300"/>
              </a:spcBef>
            </a:pPr>
            <a:r>
              <a:rPr lang="en-US">
                <a:solidFill>
                  <a:schemeClr val="bg1"/>
                </a:solidFill>
              </a:rPr>
              <a:t>Emissions from the rest of the world</a:t>
            </a:r>
            <a:endParaRPr lang="en-US" sz="1800" b="1" spc="150">
              <a:solidFill>
                <a:schemeClr val="bg1"/>
              </a:solidFill>
              <a:ea typeface="Verdana" panose="020B0604030504040204" pitchFamily="34" charset="0"/>
              <a:cs typeface="Verdana"/>
            </a:endParaRPr>
          </a:p>
        </p:txBody>
      </p:sp>
      <p:sp>
        <p:nvSpPr>
          <p:cNvPr id="17" name="TextBox 16">
            <a:extLst>
              <a:ext uri="{FF2B5EF4-FFF2-40B4-BE49-F238E27FC236}">
                <a16:creationId xmlns:a16="http://schemas.microsoft.com/office/drawing/2014/main" id="{7AD9244C-A28B-83AC-A583-02E7D2FBFDC6}"/>
              </a:ext>
            </a:extLst>
          </p:cNvPr>
          <p:cNvSpPr txBox="1"/>
          <p:nvPr/>
        </p:nvSpPr>
        <p:spPr>
          <a:xfrm>
            <a:off x="698553" y="5866455"/>
            <a:ext cx="3009713" cy="276999"/>
          </a:xfrm>
          <a:prstGeom prst="rect">
            <a:avLst/>
          </a:prstGeom>
          <a:noFill/>
        </p:spPr>
        <p:txBody>
          <a:bodyPr wrap="square">
            <a:spAutoFit/>
          </a:bodyPr>
          <a:lstStyle/>
          <a:p>
            <a:pPr defTabSz="615437">
              <a:spcBef>
                <a:spcPts val="300"/>
              </a:spcBef>
            </a:pPr>
            <a:r>
              <a:rPr lang="en-US" sz="1200">
                <a:solidFill>
                  <a:schemeClr val="bg1">
                    <a:lumMod val="50000"/>
                  </a:schemeClr>
                </a:solidFill>
              </a:rPr>
              <a:t>Source: IPCC (2022) AR6 Synthesis report</a:t>
            </a:r>
            <a:endParaRPr lang="en-US" sz="1200" b="1" spc="150">
              <a:solidFill>
                <a:schemeClr val="bg1">
                  <a:lumMod val="50000"/>
                </a:schemeClr>
              </a:solidFill>
              <a:ea typeface="Verdana" panose="020B0604030504040204" pitchFamily="34" charset="0"/>
              <a:cs typeface="Verdana"/>
            </a:endParaRPr>
          </a:p>
        </p:txBody>
      </p:sp>
      <p:sp>
        <p:nvSpPr>
          <p:cNvPr id="30" name="TextBox 29">
            <a:extLst>
              <a:ext uri="{FF2B5EF4-FFF2-40B4-BE49-F238E27FC236}">
                <a16:creationId xmlns:a16="http://schemas.microsoft.com/office/drawing/2014/main" id="{BBCDB9F3-7A41-F80E-21D8-652E4CBCCE84}"/>
              </a:ext>
            </a:extLst>
          </p:cNvPr>
          <p:cNvSpPr txBox="1"/>
          <p:nvPr/>
        </p:nvSpPr>
        <p:spPr>
          <a:xfrm>
            <a:off x="6754795" y="4399271"/>
            <a:ext cx="1408397" cy="707886"/>
          </a:xfrm>
          <a:prstGeom prst="rect">
            <a:avLst/>
          </a:prstGeom>
          <a:noFill/>
        </p:spPr>
        <p:txBody>
          <a:bodyPr wrap="square">
            <a:spAutoFit/>
          </a:bodyPr>
          <a:lstStyle/>
          <a:p>
            <a:pPr marL="0" indent="0" algn="ctr">
              <a:buNone/>
            </a:pPr>
            <a:r>
              <a:rPr lang="en-US" sz="2000">
                <a:solidFill>
                  <a:schemeClr val="tx1">
                    <a:lumMod val="75000"/>
                    <a:lumOff val="25000"/>
                  </a:schemeClr>
                </a:solidFill>
                <a:ea typeface="Verdana" panose="020B0604030504040204" pitchFamily="34" charset="0"/>
              </a:rPr>
              <a:t>Electricity and heating</a:t>
            </a:r>
          </a:p>
        </p:txBody>
      </p:sp>
      <p:sp>
        <p:nvSpPr>
          <p:cNvPr id="32" name="TextBox 31">
            <a:extLst>
              <a:ext uri="{FF2B5EF4-FFF2-40B4-BE49-F238E27FC236}">
                <a16:creationId xmlns:a16="http://schemas.microsoft.com/office/drawing/2014/main" id="{FA97484A-5AB4-98BF-6BE8-97289D0534D3}"/>
              </a:ext>
            </a:extLst>
          </p:cNvPr>
          <p:cNvSpPr txBox="1"/>
          <p:nvPr/>
        </p:nvSpPr>
        <p:spPr>
          <a:xfrm>
            <a:off x="8146823" y="4430049"/>
            <a:ext cx="1859419" cy="646331"/>
          </a:xfrm>
          <a:prstGeom prst="rect">
            <a:avLst/>
          </a:prstGeom>
          <a:noFill/>
        </p:spPr>
        <p:txBody>
          <a:bodyPr wrap="square">
            <a:spAutoFit/>
          </a:bodyPr>
          <a:lstStyle/>
          <a:p>
            <a:pPr algn="ctr"/>
            <a:r>
              <a:rPr lang="en-US">
                <a:solidFill>
                  <a:schemeClr val="tx1">
                    <a:lumMod val="75000"/>
                    <a:lumOff val="25000"/>
                  </a:schemeClr>
                </a:solidFill>
                <a:ea typeface="Verdana" panose="020B0604030504040204" pitchFamily="34" charset="0"/>
              </a:rPr>
              <a:t>M</a:t>
            </a:r>
            <a:r>
              <a:rPr lang="en-US" sz="1800">
                <a:solidFill>
                  <a:schemeClr val="tx1">
                    <a:lumMod val="75000"/>
                    <a:lumOff val="25000"/>
                  </a:schemeClr>
                </a:solidFill>
                <a:ea typeface="Verdana" panose="020B0604030504040204" pitchFamily="34" charset="0"/>
              </a:rPr>
              <a:t>anufacturing and construction </a:t>
            </a:r>
            <a:endParaRPr lang="en-US"/>
          </a:p>
        </p:txBody>
      </p:sp>
      <p:sp>
        <p:nvSpPr>
          <p:cNvPr id="34" name="TextBox 33">
            <a:extLst>
              <a:ext uri="{FF2B5EF4-FFF2-40B4-BE49-F238E27FC236}">
                <a16:creationId xmlns:a16="http://schemas.microsoft.com/office/drawing/2014/main" id="{A37530C0-BE29-90C3-F516-5D9DCB28BA0C}"/>
              </a:ext>
            </a:extLst>
          </p:cNvPr>
          <p:cNvSpPr txBox="1"/>
          <p:nvPr/>
        </p:nvSpPr>
        <p:spPr>
          <a:xfrm>
            <a:off x="9811552" y="4568548"/>
            <a:ext cx="1859419" cy="369332"/>
          </a:xfrm>
          <a:prstGeom prst="rect">
            <a:avLst/>
          </a:prstGeom>
          <a:noFill/>
        </p:spPr>
        <p:txBody>
          <a:bodyPr wrap="square">
            <a:spAutoFit/>
          </a:bodyPr>
          <a:lstStyle/>
          <a:p>
            <a:pPr algn="ctr"/>
            <a:r>
              <a:rPr lang="en-US" dirty="0">
                <a:solidFill>
                  <a:schemeClr val="tx1">
                    <a:lumMod val="75000"/>
                    <a:lumOff val="25000"/>
                  </a:schemeClr>
                </a:solidFill>
                <a:ea typeface="Verdana" panose="020B0604030504040204" pitchFamily="34" charset="0"/>
              </a:rPr>
              <a:t>T</a:t>
            </a:r>
            <a:r>
              <a:rPr lang="en-US" sz="1800" dirty="0">
                <a:solidFill>
                  <a:schemeClr val="tx1">
                    <a:lumMod val="75000"/>
                    <a:lumOff val="25000"/>
                  </a:schemeClr>
                </a:solidFill>
                <a:ea typeface="Verdana" panose="020B0604030504040204" pitchFamily="34" charset="0"/>
              </a:rPr>
              <a:t>ransportation</a:t>
            </a:r>
            <a:endParaRPr lang="en-US" dirty="0"/>
          </a:p>
        </p:txBody>
      </p:sp>
      <p:sp>
        <p:nvSpPr>
          <p:cNvPr id="35" name="Oval 34">
            <a:extLst>
              <a:ext uri="{FF2B5EF4-FFF2-40B4-BE49-F238E27FC236}">
                <a16:creationId xmlns:a16="http://schemas.microsoft.com/office/drawing/2014/main" id="{0BD044DA-6C6D-1E3B-81F6-5AEDCC5ECCE5}"/>
              </a:ext>
            </a:extLst>
          </p:cNvPr>
          <p:cNvSpPr/>
          <p:nvPr/>
        </p:nvSpPr>
        <p:spPr>
          <a:xfrm>
            <a:off x="6991166" y="3409154"/>
            <a:ext cx="964557" cy="964557"/>
          </a:xfrm>
          <a:prstGeom prst="ellipse">
            <a:avLst/>
          </a:prstGeom>
          <a:solidFill>
            <a:srgbClr val="437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6284DA0-EA88-1DC8-F05C-9B2FDF705AF4}"/>
              </a:ext>
            </a:extLst>
          </p:cNvPr>
          <p:cNvSpPr/>
          <p:nvPr/>
        </p:nvSpPr>
        <p:spPr>
          <a:xfrm>
            <a:off x="8611904" y="3409028"/>
            <a:ext cx="964557" cy="964557"/>
          </a:xfrm>
          <a:prstGeom prst="ellipse">
            <a:avLst/>
          </a:prstGeom>
          <a:solidFill>
            <a:srgbClr val="67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21B3EE5-57FA-F592-64CA-3D2098A1A0F3}"/>
              </a:ext>
            </a:extLst>
          </p:cNvPr>
          <p:cNvSpPr/>
          <p:nvPr/>
        </p:nvSpPr>
        <p:spPr>
          <a:xfrm>
            <a:off x="10209470" y="3485846"/>
            <a:ext cx="964557" cy="964557"/>
          </a:xfrm>
          <a:prstGeom prst="ellipse">
            <a:avLst/>
          </a:prstGeom>
          <a:solidFill>
            <a:srgbClr val="519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Crane with solid fill">
            <a:extLst>
              <a:ext uri="{FF2B5EF4-FFF2-40B4-BE49-F238E27FC236}">
                <a16:creationId xmlns:a16="http://schemas.microsoft.com/office/drawing/2014/main" id="{75D215EB-6F5A-C085-9C3D-94A5A15797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13736" y="3571266"/>
            <a:ext cx="640080" cy="640080"/>
          </a:xfrm>
          <a:prstGeom prst="rect">
            <a:avLst/>
          </a:prstGeom>
        </p:spPr>
      </p:pic>
      <p:pic>
        <p:nvPicPr>
          <p:cNvPr id="48" name="Graphic 47" descr="Car with solid fill">
            <a:extLst>
              <a:ext uri="{FF2B5EF4-FFF2-40B4-BE49-F238E27FC236}">
                <a16:creationId xmlns:a16="http://schemas.microsoft.com/office/drawing/2014/main" id="{1BCBE3BB-3C1D-03C3-BDF1-57288EB963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14370" y="3631831"/>
            <a:ext cx="640080" cy="640080"/>
          </a:xfrm>
          <a:prstGeom prst="rect">
            <a:avLst/>
          </a:prstGeom>
        </p:spPr>
      </p:pic>
      <p:pic>
        <p:nvPicPr>
          <p:cNvPr id="49" name="Graphic 48" descr="High voltage with solid fill">
            <a:extLst>
              <a:ext uri="{FF2B5EF4-FFF2-40B4-BE49-F238E27FC236}">
                <a16:creationId xmlns:a16="http://schemas.microsoft.com/office/drawing/2014/main" id="{47B8F459-BF7B-152B-0546-0D75198208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67834" y="3538791"/>
            <a:ext cx="640080" cy="640080"/>
          </a:xfrm>
          <a:prstGeom prst="rect">
            <a:avLst/>
          </a:prstGeom>
        </p:spPr>
      </p:pic>
      <p:sp>
        <p:nvSpPr>
          <p:cNvPr id="10" name="!!Greenbox">
            <a:extLst>
              <a:ext uri="{FF2B5EF4-FFF2-40B4-BE49-F238E27FC236}">
                <a16:creationId xmlns:a16="http://schemas.microsoft.com/office/drawing/2014/main" id="{E577CD91-1918-5D0F-14C6-10562F2DCF86}"/>
              </a:ext>
            </a:extLst>
          </p:cNvPr>
          <p:cNvSpPr/>
          <p:nvPr/>
        </p:nvSpPr>
        <p:spPr>
          <a:xfrm rot="16200000" flipH="1">
            <a:off x="11664294" y="2109576"/>
            <a:ext cx="1367497" cy="548640"/>
          </a:xfrm>
          <a:prstGeom prst="round2SameRect">
            <a:avLst/>
          </a:prstGeom>
          <a:solidFill>
            <a:srgbClr val="69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urquoisebox">
            <a:extLst>
              <a:ext uri="{FF2B5EF4-FFF2-40B4-BE49-F238E27FC236}">
                <a16:creationId xmlns:a16="http://schemas.microsoft.com/office/drawing/2014/main" id="{81042BF9-4830-5382-38A1-888AE5E8E418}"/>
              </a:ext>
            </a:extLst>
          </p:cNvPr>
          <p:cNvSpPr/>
          <p:nvPr/>
        </p:nvSpPr>
        <p:spPr>
          <a:xfrm rot="16200000" flipH="1">
            <a:off x="11664294" y="4952129"/>
            <a:ext cx="1367497" cy="548640"/>
          </a:xfrm>
          <a:prstGeom prst="round2SameRect">
            <a:avLst/>
          </a:prstGeom>
          <a:solidFill>
            <a:srgbClr val="068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Bluebox">
            <a:extLst>
              <a:ext uri="{FF2B5EF4-FFF2-40B4-BE49-F238E27FC236}">
                <a16:creationId xmlns:a16="http://schemas.microsoft.com/office/drawing/2014/main" id="{FC8AEE00-4BA0-3EB5-0AEE-A73FFB75C171}"/>
              </a:ext>
            </a:extLst>
          </p:cNvPr>
          <p:cNvSpPr/>
          <p:nvPr/>
        </p:nvSpPr>
        <p:spPr>
          <a:xfrm rot="16200000" flipH="1">
            <a:off x="11241508" y="688300"/>
            <a:ext cx="1367497" cy="548640"/>
          </a:xfrm>
          <a:prstGeom prst="round2SameRect">
            <a:avLst/>
          </a:prstGeom>
          <a:solidFill>
            <a:srgbClr val="2F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Lakebox">
            <a:extLst>
              <a:ext uri="{FF2B5EF4-FFF2-40B4-BE49-F238E27FC236}">
                <a16:creationId xmlns:a16="http://schemas.microsoft.com/office/drawing/2014/main" id="{7C9366B3-ADB6-7946-15A5-5BD7F8A6767F}"/>
              </a:ext>
            </a:extLst>
          </p:cNvPr>
          <p:cNvSpPr/>
          <p:nvPr/>
        </p:nvSpPr>
        <p:spPr>
          <a:xfrm rot="16200000" flipH="1">
            <a:off x="11664294" y="3530852"/>
            <a:ext cx="1367497" cy="548640"/>
          </a:xfrm>
          <a:prstGeom prst="round2SameRect">
            <a:avLst/>
          </a:prstGeom>
          <a:solidFill>
            <a:srgbClr val="17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48AE21EA-5A61-5AFD-7651-B3D735CB937C}"/>
              </a:ext>
            </a:extLst>
          </p:cNvPr>
          <p:cNvSpPr txBox="1"/>
          <p:nvPr/>
        </p:nvSpPr>
        <p:spPr>
          <a:xfrm rot="16200000" flipH="1">
            <a:off x="11358632" y="731788"/>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Climate and clean air</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CCB817D4-C378-6B9F-1431-06F4664A7958}"/>
              </a:ext>
            </a:extLst>
          </p:cNvPr>
          <p:cNvSpPr txBox="1"/>
          <p:nvPr/>
        </p:nvSpPr>
        <p:spPr>
          <a:xfrm rot="16200000" flipH="1">
            <a:off x="11781418" y="2153064"/>
            <a:ext cx="1141464"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Nature for people</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E0CD4959-610A-C296-CE31-86DBD37EE7D3}"/>
              </a:ext>
            </a:extLst>
          </p:cNvPr>
          <p:cNvSpPr txBox="1"/>
          <p:nvPr/>
        </p:nvSpPr>
        <p:spPr>
          <a:xfrm rot="16200000" flipH="1">
            <a:off x="11968205" y="3666673"/>
            <a:ext cx="767891" cy="276999"/>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Cities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890B9518-DA89-0885-6F98-102FB601FA5B}"/>
              </a:ext>
            </a:extLst>
          </p:cNvPr>
          <p:cNvSpPr txBox="1"/>
          <p:nvPr/>
        </p:nvSpPr>
        <p:spPr>
          <a:xfrm rot="16200000" flipH="1">
            <a:off x="11708297" y="4995617"/>
            <a:ext cx="1287708" cy="461665"/>
          </a:xfrm>
          <a:prstGeom prst="rect">
            <a:avLst/>
          </a:prstGeom>
          <a:noFill/>
        </p:spPr>
        <p:txBody>
          <a:bodyPr wrap="square">
            <a:spAutoFit/>
          </a:bodyPr>
          <a:lstStyle/>
          <a:p>
            <a:pPr algn="ct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Sustainability transitions</a:t>
            </a: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7" name="Picture 26">
            <a:extLst>
              <a:ext uri="{FF2B5EF4-FFF2-40B4-BE49-F238E27FC236}">
                <a16:creationId xmlns:a16="http://schemas.microsoft.com/office/drawing/2014/main" id="{E1CF649B-411E-1944-EA9D-5F9F0CF9D9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1187"/>
            <a:ext cx="12192000" cy="197006"/>
          </a:xfrm>
          <a:prstGeom prst="rect">
            <a:avLst/>
          </a:prstGeom>
        </p:spPr>
      </p:pic>
      <p:grpSp>
        <p:nvGrpSpPr>
          <p:cNvPr id="28" name="Group 27">
            <a:extLst>
              <a:ext uri="{FF2B5EF4-FFF2-40B4-BE49-F238E27FC236}">
                <a16:creationId xmlns:a16="http://schemas.microsoft.com/office/drawing/2014/main" id="{1C0B4360-B6A0-1BC6-D30F-1DCB94B85F00}"/>
              </a:ext>
            </a:extLst>
          </p:cNvPr>
          <p:cNvGrpSpPr/>
          <p:nvPr/>
        </p:nvGrpSpPr>
        <p:grpSpPr>
          <a:xfrm>
            <a:off x="0" y="6010656"/>
            <a:ext cx="12192000" cy="847344"/>
            <a:chOff x="0" y="6010656"/>
            <a:chExt cx="12192000" cy="847344"/>
          </a:xfrm>
        </p:grpSpPr>
        <p:sp>
          <p:nvSpPr>
            <p:cNvPr id="31" name="Rectangle 11">
              <a:extLst>
                <a:ext uri="{FF2B5EF4-FFF2-40B4-BE49-F238E27FC236}">
                  <a16:creationId xmlns:a16="http://schemas.microsoft.com/office/drawing/2014/main" id="{EB781A39-1200-B6CB-50E3-5CEF5A51EBF3}"/>
                </a:ext>
              </a:extLst>
            </p:cNvPr>
            <p:cNvSpPr/>
            <p:nvPr/>
          </p:nvSpPr>
          <p:spPr>
            <a:xfrm>
              <a:off x="0" y="6010656"/>
              <a:ext cx="12192000" cy="847344"/>
            </a:xfrm>
            <a:custGeom>
              <a:avLst/>
              <a:gdLst>
                <a:gd name="connsiteX0" fmla="*/ 0 w 12192000"/>
                <a:gd name="connsiteY0" fmla="*/ 0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0 h 847344"/>
                <a:gd name="connsiteX0" fmla="*/ 0 w 12192000"/>
                <a:gd name="connsiteY0" fmla="*/ 546754 h 847344"/>
                <a:gd name="connsiteX1" fmla="*/ 12192000 w 12192000"/>
                <a:gd name="connsiteY1" fmla="*/ 0 h 847344"/>
                <a:gd name="connsiteX2" fmla="*/ 12192000 w 12192000"/>
                <a:gd name="connsiteY2" fmla="*/ 847344 h 847344"/>
                <a:gd name="connsiteX3" fmla="*/ 0 w 12192000"/>
                <a:gd name="connsiteY3" fmla="*/ 847344 h 847344"/>
                <a:gd name="connsiteX4" fmla="*/ 0 w 12192000"/>
                <a:gd name="connsiteY4" fmla="*/ 546754 h 8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47344">
                  <a:moveTo>
                    <a:pt x="0" y="546754"/>
                  </a:moveTo>
                  <a:lnTo>
                    <a:pt x="12192000" y="0"/>
                  </a:lnTo>
                  <a:lnTo>
                    <a:pt x="12192000" y="847344"/>
                  </a:lnTo>
                  <a:lnTo>
                    <a:pt x="0" y="847344"/>
                  </a:lnTo>
                  <a:lnTo>
                    <a:pt x="0" y="546754"/>
                  </a:lnTo>
                  <a:close/>
                </a:path>
              </a:pathLst>
            </a:cu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3" name="Picture 32" descr="A picture containing text, font, graphics, logo&#10;&#10;Description automatically generated">
              <a:extLst>
                <a:ext uri="{FF2B5EF4-FFF2-40B4-BE49-F238E27FC236}">
                  <a16:creationId xmlns:a16="http://schemas.microsoft.com/office/drawing/2014/main" id="{C1C778BF-3C5C-13CB-2F74-B4434F8DB76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70067" y="6210285"/>
              <a:ext cx="1686909" cy="527011"/>
            </a:xfrm>
            <a:prstGeom prst="rect">
              <a:avLst/>
            </a:prstGeom>
          </p:spPr>
        </p:pic>
      </p:grpSp>
    </p:spTree>
    <p:extLst>
      <p:ext uri="{BB962C8B-B14F-4D97-AF65-F5344CB8AC3E}">
        <p14:creationId xmlns:p14="http://schemas.microsoft.com/office/powerpoint/2010/main" val="1693045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366596b9-9b7a-41ef-8abf-2d3857b04baf">
      <Terms xmlns="http://schemas.microsoft.com/office/infopath/2007/PartnerControls"/>
    </lcf76f155ced4ddcb4097134ff3c332f>
    <SharedWithUsers xmlns="015a1b56-f9db-44b0-a971-80694ead8fc0">
      <UserInfo>
        <DisplayName>ESCAP-OD-EDD Members</DisplayName>
        <AccountId>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A65FDC51A4514AB888C228055B3086" ma:contentTypeVersion="16" ma:contentTypeDescription="Create a new document." ma:contentTypeScope="" ma:versionID="00745af816d4cbce609e1804f6a449ca">
  <xsd:schema xmlns:xsd="http://www.w3.org/2001/XMLSchema" xmlns:xs="http://www.w3.org/2001/XMLSchema" xmlns:p="http://schemas.microsoft.com/office/2006/metadata/properties" xmlns:ns2="366596b9-9b7a-41ef-8abf-2d3857b04baf" xmlns:ns3="015a1b56-f9db-44b0-a971-80694ead8fc0" xmlns:ns4="985ec44e-1bab-4c0b-9df0-6ba128686fc9" targetNamespace="http://schemas.microsoft.com/office/2006/metadata/properties" ma:root="true" ma:fieldsID="20aeb9ce5c0bb1f27b7725878bd4396b" ns2:_="" ns3:_="" ns4:_="">
    <xsd:import namespace="366596b9-9b7a-41ef-8abf-2d3857b04baf"/>
    <xsd:import namespace="015a1b56-f9db-44b0-a971-80694ead8fc0"/>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6596b9-9b7a-41ef-8abf-2d3857b04b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15a1b56-f9db-44b0-a971-80694ead8f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1e84514-77da-4ef6-8df6-daf6013b1c99}" ma:internalName="TaxCatchAll" ma:showField="CatchAllData" ma:web="015a1b56-f9db-44b0-a971-80694ead8f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35B4D4-10CF-4ADA-804F-3D4C843B5BD5}">
  <ds:schemaRefs>
    <ds:schemaRef ds:uri="015a1b56-f9db-44b0-a971-80694ead8fc0"/>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elements/1.1/"/>
    <ds:schemaRef ds:uri="985ec44e-1bab-4c0b-9df0-6ba128686fc9"/>
    <ds:schemaRef ds:uri="http://schemas.openxmlformats.org/package/2006/metadata/core-properties"/>
    <ds:schemaRef ds:uri="366596b9-9b7a-41ef-8abf-2d3857b04baf"/>
    <ds:schemaRef ds:uri="http://purl.org/dc/dcmitype/"/>
    <ds:schemaRef ds:uri="http://purl.org/dc/terms/"/>
  </ds:schemaRefs>
</ds:datastoreItem>
</file>

<file path=customXml/itemProps2.xml><?xml version="1.0" encoding="utf-8"?>
<ds:datastoreItem xmlns:ds="http://schemas.openxmlformats.org/officeDocument/2006/customXml" ds:itemID="{DF01F4DB-D70E-4491-BF48-A710B51963D3}">
  <ds:schemaRefs>
    <ds:schemaRef ds:uri="http://schemas.microsoft.com/sharepoint/v3/contenttype/forms"/>
  </ds:schemaRefs>
</ds:datastoreItem>
</file>

<file path=customXml/itemProps3.xml><?xml version="1.0" encoding="utf-8"?>
<ds:datastoreItem xmlns:ds="http://schemas.openxmlformats.org/officeDocument/2006/customXml" ds:itemID="{38CDFBAC-307C-4D7F-9D77-74D9FE928B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6596b9-9b7a-41ef-8abf-2d3857b04baf"/>
    <ds:schemaRef ds:uri="015a1b56-f9db-44b0-a971-80694ead8fc0"/>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4380</Words>
  <Application>Microsoft Macintosh PowerPoint</Application>
  <PresentationFormat>Breitbild</PresentationFormat>
  <Paragraphs>452</Paragraphs>
  <Slides>40</Slides>
  <Notes>31</Notes>
  <HiddenSlides>0</HiddenSlides>
  <MMClips>0</MMClips>
  <ScaleCrop>false</ScaleCrop>
  <HeadingPairs>
    <vt:vector size="6" baseType="variant">
      <vt:variant>
        <vt:lpstr>Verwendete Schriftarten</vt:lpstr>
      </vt:variant>
      <vt:variant>
        <vt:i4>15</vt:i4>
      </vt:variant>
      <vt:variant>
        <vt:lpstr>Design</vt:lpstr>
      </vt:variant>
      <vt:variant>
        <vt:i4>1</vt:i4>
      </vt:variant>
      <vt:variant>
        <vt:lpstr>Folientitel</vt:lpstr>
      </vt:variant>
      <vt:variant>
        <vt:i4>40</vt:i4>
      </vt:variant>
    </vt:vector>
  </HeadingPairs>
  <TitlesOfParts>
    <vt:vector size="56" baseType="lpstr">
      <vt:lpstr>Arial</vt:lpstr>
      <vt:lpstr>Arial Nova</vt:lpstr>
      <vt:lpstr>Calibri</vt:lpstr>
      <vt:lpstr>Calibri Light</vt:lpstr>
      <vt:lpstr>Gill Sans</vt:lpstr>
      <vt:lpstr>Myriad Pro</vt:lpstr>
      <vt:lpstr>Noto Sans</vt:lpstr>
      <vt:lpstr>Roboto</vt:lpstr>
      <vt:lpstr>Segoe UI</vt:lpstr>
      <vt:lpstr>Symbol</vt:lpstr>
      <vt:lpstr>Times New Roman</vt:lpstr>
      <vt:lpstr>Tw Cen MT</vt:lpstr>
      <vt:lpstr>Verdana</vt:lpstr>
      <vt:lpstr>Wingdings</vt:lpstr>
      <vt:lpstr>Wingdings 3</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Shanghai, China 1987</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Addressing Land Subsidence Issues</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Yi-Ann Chen</dc:creator>
  <cp:lastModifiedBy>Bernd Gutterer</cp:lastModifiedBy>
  <cp:revision>12</cp:revision>
  <dcterms:created xsi:type="dcterms:W3CDTF">2023-04-25T04:27:24Z</dcterms:created>
  <dcterms:modified xsi:type="dcterms:W3CDTF">2024-09-25T02:16:22Z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0x0101009DA65FDC51A4514AB888C228055B3086</vt:lpwstr>
  </property>
  <property fmtid="{D5CDD505-2E9C-101B-9397-08002B2CF9AE}" pid="3" name="MediaServiceImageTags">
    <vt:lpwstr/>
  </property>
</Properties>
</file>